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handoutMasterIdLst>
    <p:handoutMasterId r:id="rId36"/>
  </p:handoutMasterIdLst>
  <p:sldIdLst>
    <p:sldId id="320" r:id="rId3"/>
    <p:sldId id="372" r:id="rId4"/>
    <p:sldId id="349" r:id="rId5"/>
    <p:sldId id="348" r:id="rId6"/>
    <p:sldId id="260" r:id="rId7"/>
    <p:sldId id="321" r:id="rId8"/>
    <p:sldId id="296" r:id="rId9"/>
    <p:sldId id="342" r:id="rId10"/>
    <p:sldId id="290" r:id="rId11"/>
    <p:sldId id="346" r:id="rId12"/>
    <p:sldId id="278" r:id="rId13"/>
    <p:sldId id="263" r:id="rId14"/>
    <p:sldId id="373" r:id="rId15"/>
    <p:sldId id="314" r:id="rId16"/>
    <p:sldId id="276" r:id="rId17"/>
    <p:sldId id="279" r:id="rId18"/>
    <p:sldId id="268" r:id="rId19"/>
    <p:sldId id="341" r:id="rId20"/>
    <p:sldId id="282" r:id="rId21"/>
    <p:sldId id="283" r:id="rId22"/>
    <p:sldId id="281" r:id="rId23"/>
    <p:sldId id="288" r:id="rId24"/>
    <p:sldId id="343" r:id="rId25"/>
    <p:sldId id="374" r:id="rId26"/>
    <p:sldId id="271" r:id="rId27"/>
    <p:sldId id="272" r:id="rId28"/>
    <p:sldId id="315" r:id="rId29"/>
    <p:sldId id="353" r:id="rId30"/>
    <p:sldId id="377" r:id="rId31"/>
    <p:sldId id="293" r:id="rId32"/>
    <p:sldId id="354" r:id="rId33"/>
    <p:sldId id="376" r:id="rId34"/>
  </p:sldIdLst>
  <p:sldSz cx="9144000" cy="6858000" type="screen4x3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00000"/>
    <a:srgbClr val="9999FF"/>
    <a:srgbClr val="6699FF"/>
    <a:srgbClr val="CC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17"/>
    <p:restoredTop sz="94364" autoAdjust="0"/>
  </p:normalViewPr>
  <p:slideViewPr>
    <p:cSldViewPr>
      <p:cViewPr varScale="1">
        <p:scale>
          <a:sx n="69" d="100"/>
          <a:sy n="69" d="100"/>
        </p:scale>
        <p:origin x="7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kstr.com/bowiestatestore/home" TargetMode="External"/><Relationship Id="rId2" Type="http://schemas.openxmlformats.org/officeDocument/2006/relationships/hyperlink" Target="https://www.bowiestate.edu/about/administration-and-governance/division-of-enrollment-management/registrars-office/student-privacy-ferpa.php" TargetMode="External"/><Relationship Id="rId1" Type="http://schemas.openxmlformats.org/officeDocument/2006/relationships/hyperlink" Target="mailto:hwwc@bowiestate.edu" TargetMode="Externa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mailto:housing@bowiestate.edu" TargetMode="External"/><Relationship Id="rId2" Type="http://schemas.openxmlformats.org/officeDocument/2006/relationships/hyperlink" Target="mailto:ugradadmissions@bowiestate.edu" TargetMode="External"/><Relationship Id="rId1" Type="http://schemas.openxmlformats.org/officeDocument/2006/relationships/hyperlink" Target="mailto:financialaid@bowiestate.edu" TargetMode="External"/><Relationship Id="rId5" Type="http://schemas.openxmlformats.org/officeDocument/2006/relationships/hyperlink" Target="mailto:registrar@bowiestate.edu" TargetMode="External"/><Relationship Id="rId4" Type="http://schemas.openxmlformats.org/officeDocument/2006/relationships/hyperlink" Target="mailto:sa@bowiestate.edu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kstr.com/bowiestatestore/home" TargetMode="External"/><Relationship Id="rId2" Type="http://schemas.openxmlformats.org/officeDocument/2006/relationships/hyperlink" Target="https://www.bowiestate.edu/about/administration-and-governance/division-of-enrollment-management/registrars-office/student-privacy-ferpa.php" TargetMode="External"/><Relationship Id="rId1" Type="http://schemas.openxmlformats.org/officeDocument/2006/relationships/hyperlink" Target="mailto:hwwc@bowiestate.edu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hyperlink" Target="mailto:sa@bowiestate.edu" TargetMode="External"/><Relationship Id="rId2" Type="http://schemas.openxmlformats.org/officeDocument/2006/relationships/hyperlink" Target="mailto:financialaid@bowiestate.edu" TargetMode="External"/><Relationship Id="rId1" Type="http://schemas.openxmlformats.org/officeDocument/2006/relationships/hyperlink" Target="mailto:ugradadmissions@bowiestate.edu" TargetMode="External"/><Relationship Id="rId5" Type="http://schemas.openxmlformats.org/officeDocument/2006/relationships/hyperlink" Target="mailto:housing@bowiestate.edu" TargetMode="External"/><Relationship Id="rId4" Type="http://schemas.openxmlformats.org/officeDocument/2006/relationships/hyperlink" Target="mailto:registrar@bowiestate.ed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3EC5CA-D8BF-45E3-8CA9-2C7B33036A1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761FCB-8DEF-47F2-BA86-881A6CEBF1D3}">
      <dgm:prSet phldrT="[Text]"/>
      <dgm:spPr>
        <a:solidFill>
          <a:srgbClr val="C0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>
              <a:solidFill>
                <a:schemeClr val="bg1"/>
              </a:solidFill>
            </a:rPr>
            <a:t>Quick Facts</a:t>
          </a:r>
        </a:p>
      </dgm:t>
    </dgm:pt>
    <dgm:pt modelId="{86921F94-E5CA-4993-BBFC-493D127AF322}" type="parTrans" cxnId="{685096A0-BA68-4BA7-9C73-1B82CCF4A483}">
      <dgm:prSet/>
      <dgm:spPr/>
      <dgm:t>
        <a:bodyPr/>
        <a:lstStyle/>
        <a:p>
          <a:endParaRPr lang="en-US"/>
        </a:p>
      </dgm:t>
    </dgm:pt>
    <dgm:pt modelId="{7AA1A08A-7B96-4A88-94F2-4012B64FA20E}" type="sibTrans" cxnId="{685096A0-BA68-4BA7-9C73-1B82CCF4A483}">
      <dgm:prSet/>
      <dgm:spPr/>
      <dgm:t>
        <a:bodyPr/>
        <a:lstStyle/>
        <a:p>
          <a:endParaRPr lang="en-US"/>
        </a:p>
      </dgm:t>
    </dgm:pt>
    <dgm:pt modelId="{83BDEA03-976D-4353-8948-A2FF901BB57A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dirty="0"/>
            <a:t>BSU  is a top 25 historically black university as reported by </a:t>
          </a:r>
          <a:r>
            <a:rPr lang="en-US" sz="2000" b="1" i="1" dirty="0"/>
            <a:t>U.S. News &amp; World Report</a:t>
          </a:r>
        </a:p>
      </dgm:t>
    </dgm:pt>
    <dgm:pt modelId="{2ABA1B2A-DADF-46B7-9E7A-745A00CC4BB8}" type="parTrans" cxnId="{122935F3-4AA1-4620-B67C-4C18D45562E2}">
      <dgm:prSet/>
      <dgm:spPr/>
      <dgm:t>
        <a:bodyPr/>
        <a:lstStyle/>
        <a:p>
          <a:endParaRPr lang="en-US"/>
        </a:p>
      </dgm:t>
    </dgm:pt>
    <dgm:pt modelId="{F3271A20-797F-493B-BC71-4893AF1F77C5}" type="sibTrans" cxnId="{122935F3-4AA1-4620-B67C-4C18D45562E2}">
      <dgm:prSet/>
      <dgm:spPr/>
      <dgm:t>
        <a:bodyPr/>
        <a:lstStyle/>
        <a:p>
          <a:endParaRPr lang="en-US"/>
        </a:p>
      </dgm:t>
    </dgm:pt>
    <dgm:pt modelId="{FC3BFEAA-B9A9-468F-91DE-2F05B7826BA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3200" dirty="0">
              <a:solidFill>
                <a:srgbClr val="C00000"/>
              </a:solidFill>
            </a:rPr>
            <a:t> </a:t>
          </a:r>
          <a:r>
            <a:rPr lang="en-US" sz="2000" b="1" dirty="0">
              <a:solidFill>
                <a:srgbClr val="C00000"/>
              </a:solidFill>
            </a:rPr>
            <a:t>Oldest HBCU in </a:t>
          </a:r>
          <a:r>
            <a:rPr lang="en-US" sz="2000" b="1" dirty="0" smtClean="0">
              <a:solidFill>
                <a:srgbClr val="C00000"/>
              </a:solidFill>
            </a:rPr>
            <a:t>Maryland</a:t>
          </a:r>
          <a:endParaRPr lang="en-US" sz="2000" b="1" dirty="0">
            <a:solidFill>
              <a:srgbClr val="C00000"/>
            </a:solidFill>
          </a:endParaRPr>
        </a:p>
      </dgm:t>
    </dgm:pt>
    <dgm:pt modelId="{DDC07D88-0A99-4E67-932B-7A3B9C1AFC53}" type="parTrans" cxnId="{3678A85A-1EAF-4F66-AD45-708B90626769}">
      <dgm:prSet/>
      <dgm:spPr/>
      <dgm:t>
        <a:bodyPr/>
        <a:lstStyle/>
        <a:p>
          <a:endParaRPr lang="en-US"/>
        </a:p>
      </dgm:t>
    </dgm:pt>
    <dgm:pt modelId="{3AE13F6E-C47C-4246-847D-22F98F539543}" type="sibTrans" cxnId="{3678A85A-1EAF-4F66-AD45-708B90626769}">
      <dgm:prSet/>
      <dgm:spPr/>
      <dgm:t>
        <a:bodyPr/>
        <a:lstStyle/>
        <a:p>
          <a:endParaRPr lang="en-US"/>
        </a:p>
      </dgm:t>
    </dgm:pt>
    <dgm:pt modelId="{0499C24B-623D-4C03-B553-96D296E74F1E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dirty="0"/>
            <a:t>BSU  is in the Top 20 schools on the list of 50 best colleges for African Americans                      </a:t>
          </a:r>
          <a:r>
            <a:rPr lang="en-US" sz="1800" b="1" i="1" dirty="0"/>
            <a:t>(</a:t>
          </a:r>
          <a:r>
            <a:rPr lang="en-US" sz="1400" b="1" i="1" dirty="0"/>
            <a:t>Money Magazine)</a:t>
          </a:r>
          <a:endParaRPr lang="en-US" sz="1800" b="1" i="1" dirty="0"/>
        </a:p>
      </dgm:t>
    </dgm:pt>
    <dgm:pt modelId="{255CDD00-D81A-4B68-A781-E1754DA4C3B9}" type="parTrans" cxnId="{D0EBBC02-C686-4A05-8246-066DD6CEF408}">
      <dgm:prSet/>
      <dgm:spPr/>
      <dgm:t>
        <a:bodyPr/>
        <a:lstStyle/>
        <a:p>
          <a:endParaRPr lang="en-US"/>
        </a:p>
      </dgm:t>
    </dgm:pt>
    <dgm:pt modelId="{023B8CC5-9490-44C3-A60D-184A83DD7FEF}" type="sibTrans" cxnId="{D0EBBC02-C686-4A05-8246-066DD6CEF408}">
      <dgm:prSet/>
      <dgm:spPr/>
      <dgm:t>
        <a:bodyPr/>
        <a:lstStyle/>
        <a:p>
          <a:endParaRPr lang="en-US"/>
        </a:p>
      </dgm:t>
    </dgm:pt>
    <dgm:pt modelId="{3381D473-B17B-4C2E-AF66-BD22F3B0E3CD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dirty="0">
              <a:latin typeface="+mn-lt"/>
            </a:rPr>
            <a:t>BSU is a top school for value among all Maryland colleges </a:t>
          </a:r>
          <a:r>
            <a:rPr lang="en-US" sz="1600" b="1" i="1" dirty="0">
              <a:latin typeface="+mn-lt"/>
            </a:rPr>
            <a:t>(The Economist)</a:t>
          </a:r>
        </a:p>
      </dgm:t>
    </dgm:pt>
    <dgm:pt modelId="{F79B145C-F1B8-4F0C-9396-9AF8A220AFB8}" type="parTrans" cxnId="{B44753F1-148A-4DEF-9535-DC4FF0AEA33E}">
      <dgm:prSet/>
      <dgm:spPr/>
      <dgm:t>
        <a:bodyPr/>
        <a:lstStyle/>
        <a:p>
          <a:endParaRPr lang="en-US"/>
        </a:p>
      </dgm:t>
    </dgm:pt>
    <dgm:pt modelId="{D4D872E9-3FA8-4FDA-9E21-19B6C07765A3}" type="sibTrans" cxnId="{B44753F1-148A-4DEF-9535-DC4FF0AEA33E}">
      <dgm:prSet/>
      <dgm:spPr/>
      <dgm:t>
        <a:bodyPr/>
        <a:lstStyle/>
        <a:p>
          <a:endParaRPr lang="en-US"/>
        </a:p>
      </dgm:t>
    </dgm:pt>
    <dgm:pt modelId="{0153F9B4-3B9E-45B9-9913-79A4E29B0A91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3200" dirty="0">
              <a:solidFill>
                <a:srgbClr val="C00000"/>
              </a:solidFill>
            </a:rPr>
            <a:t> </a:t>
          </a:r>
          <a:r>
            <a:rPr lang="en-US" sz="2000" b="1" dirty="0">
              <a:solidFill>
                <a:srgbClr val="C00000"/>
              </a:solidFill>
            </a:rPr>
            <a:t>Gender Distribution                62% female    38% male</a:t>
          </a:r>
        </a:p>
      </dgm:t>
    </dgm:pt>
    <dgm:pt modelId="{811E796A-DA03-4E84-95EA-A5F56FD570DB}" type="sibTrans" cxnId="{84CD3ECE-A34E-4DF0-903F-11802ECE2CF8}">
      <dgm:prSet/>
      <dgm:spPr/>
      <dgm:t>
        <a:bodyPr/>
        <a:lstStyle/>
        <a:p>
          <a:endParaRPr lang="en-US"/>
        </a:p>
      </dgm:t>
    </dgm:pt>
    <dgm:pt modelId="{1186FF83-E911-4B8D-9F63-41A09F2DD24C}" type="parTrans" cxnId="{84CD3ECE-A34E-4DF0-903F-11802ECE2CF8}">
      <dgm:prSet/>
      <dgm:spPr/>
      <dgm:t>
        <a:bodyPr/>
        <a:lstStyle/>
        <a:p>
          <a:endParaRPr lang="en-US"/>
        </a:p>
      </dgm:t>
    </dgm:pt>
    <dgm:pt modelId="{374E4EDA-99B8-461A-8C57-7D576CE59B8F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 smtClean="0">
              <a:solidFill>
                <a:srgbClr val="C00000"/>
              </a:solidFill>
            </a:rPr>
            <a:t>5308 </a:t>
          </a:r>
          <a:r>
            <a:rPr lang="en-US" sz="1800" b="1" dirty="0">
              <a:solidFill>
                <a:srgbClr val="C00000"/>
              </a:solidFill>
            </a:rPr>
            <a:t>undergraduate students  </a:t>
          </a:r>
        </a:p>
        <a:p>
          <a:r>
            <a:rPr lang="en-US" sz="2000" b="1" dirty="0" smtClean="0">
              <a:solidFill>
                <a:srgbClr val="C00000"/>
              </a:solidFill>
            </a:rPr>
            <a:t>868 freshmen  </a:t>
          </a:r>
          <a:r>
            <a:rPr lang="en-US" sz="1800" b="1" dirty="0">
              <a:solidFill>
                <a:srgbClr val="C00000"/>
              </a:solidFill>
            </a:rPr>
            <a:t>(Fall </a:t>
          </a:r>
          <a:r>
            <a:rPr lang="en-US" sz="1800" b="1" dirty="0" smtClean="0">
              <a:solidFill>
                <a:srgbClr val="C00000"/>
              </a:solidFill>
            </a:rPr>
            <a:t>2019)</a:t>
          </a:r>
          <a:endParaRPr lang="en-US" sz="1800" b="1" dirty="0">
            <a:solidFill>
              <a:srgbClr val="C00000"/>
            </a:solidFill>
          </a:endParaRPr>
        </a:p>
      </dgm:t>
    </dgm:pt>
    <dgm:pt modelId="{92816A5F-6FF6-4D7A-AD03-A0577DD83FD2}" type="parTrans" cxnId="{C908D445-E145-4B89-8364-982DD9D38DCD}">
      <dgm:prSet/>
      <dgm:spPr/>
      <dgm:t>
        <a:bodyPr/>
        <a:lstStyle/>
        <a:p>
          <a:endParaRPr lang="en-US"/>
        </a:p>
      </dgm:t>
    </dgm:pt>
    <dgm:pt modelId="{ACB40ADC-3728-49C4-9288-4ECF5B000D84}" type="sibTrans" cxnId="{C908D445-E145-4B89-8364-982DD9D38DCD}">
      <dgm:prSet/>
      <dgm:spPr/>
      <dgm:t>
        <a:bodyPr/>
        <a:lstStyle/>
        <a:p>
          <a:endParaRPr lang="en-US"/>
        </a:p>
      </dgm:t>
    </dgm:pt>
    <dgm:pt modelId="{E92370A0-723D-4D09-B7D4-24354B936897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endParaRPr lang="en-US" sz="900" b="1" i="1" dirty="0"/>
        </a:p>
      </dgm:t>
    </dgm:pt>
    <dgm:pt modelId="{9FB517A4-AA35-4DDA-A87C-837582B2BCC9}" type="parTrans" cxnId="{493346B8-97C5-4201-A3FC-5CFB0C5AE242}">
      <dgm:prSet/>
      <dgm:spPr/>
      <dgm:t>
        <a:bodyPr/>
        <a:lstStyle/>
        <a:p>
          <a:endParaRPr lang="en-US"/>
        </a:p>
      </dgm:t>
    </dgm:pt>
    <dgm:pt modelId="{DB2D9822-8EA1-4FC8-BC51-991458C8888C}" type="sibTrans" cxnId="{493346B8-97C5-4201-A3FC-5CFB0C5AE242}">
      <dgm:prSet/>
      <dgm:spPr/>
      <dgm:t>
        <a:bodyPr/>
        <a:lstStyle/>
        <a:p>
          <a:endParaRPr lang="en-US"/>
        </a:p>
      </dgm:t>
    </dgm:pt>
    <dgm:pt modelId="{4D0888B8-84B4-47E2-87ED-08E63B77DE72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b="1" dirty="0">
              <a:solidFill>
                <a:srgbClr val="C00000"/>
              </a:solidFill>
            </a:rPr>
            <a:t>Established in </a:t>
          </a:r>
          <a:r>
            <a:rPr lang="en-US" sz="2200" b="1" dirty="0" smtClean="0">
              <a:solidFill>
                <a:srgbClr val="C00000"/>
              </a:solidFill>
            </a:rPr>
            <a:t>1865</a:t>
          </a:r>
          <a:endParaRPr lang="en-US" sz="2200" b="1" dirty="0">
            <a:solidFill>
              <a:srgbClr val="C00000"/>
            </a:solidFill>
          </a:endParaRPr>
        </a:p>
      </dgm:t>
    </dgm:pt>
    <dgm:pt modelId="{0616C4D0-DF72-4390-A3A7-A06D5E3FEA76}" type="parTrans" cxnId="{7036D0BD-6437-4BF7-8BA1-9EF18497CE05}">
      <dgm:prSet/>
      <dgm:spPr/>
      <dgm:t>
        <a:bodyPr/>
        <a:lstStyle/>
        <a:p>
          <a:endParaRPr lang="en-US"/>
        </a:p>
      </dgm:t>
    </dgm:pt>
    <dgm:pt modelId="{7560033D-B0B2-447B-993D-F654CA659FC9}" type="sibTrans" cxnId="{7036D0BD-6437-4BF7-8BA1-9EF18497CE05}">
      <dgm:prSet/>
      <dgm:spPr/>
      <dgm:t>
        <a:bodyPr/>
        <a:lstStyle/>
        <a:p>
          <a:endParaRPr lang="en-US"/>
        </a:p>
      </dgm:t>
    </dgm:pt>
    <dgm:pt modelId="{51CED7A1-E4E4-4302-97B2-08C808659D23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800" b="1" dirty="0"/>
            <a:t>BSU is Maryland’s top 5 university for graduating African Americans with bachelor’s degrees in biology and computer science/tech field (Diverse)</a:t>
          </a:r>
        </a:p>
      </dgm:t>
    </dgm:pt>
    <dgm:pt modelId="{E693F822-CE55-42D8-9BC0-EE80191BFFA2}" type="parTrans" cxnId="{61427216-5B00-4A56-A1A1-FB3ACA11D53C}">
      <dgm:prSet/>
      <dgm:spPr/>
      <dgm:t>
        <a:bodyPr/>
        <a:lstStyle/>
        <a:p>
          <a:endParaRPr lang="en-US"/>
        </a:p>
      </dgm:t>
    </dgm:pt>
    <dgm:pt modelId="{BB602F60-2A81-4021-848A-157D0DC77F95}" type="sibTrans" cxnId="{61427216-5B00-4A56-A1A1-FB3ACA11D53C}">
      <dgm:prSet/>
      <dgm:spPr/>
      <dgm:t>
        <a:bodyPr/>
        <a:lstStyle/>
        <a:p>
          <a:endParaRPr lang="en-US"/>
        </a:p>
      </dgm:t>
    </dgm:pt>
    <dgm:pt modelId="{0346FAD3-048B-4A70-8DF9-1ED5805D6BE5}">
      <dgm:prSet phldrT="[Text]"/>
      <dgm:spPr>
        <a:solidFill>
          <a:srgbClr val="C0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Accolades  </a:t>
          </a:r>
          <a:endParaRPr lang="en-US" b="1" dirty="0">
            <a:solidFill>
              <a:schemeClr val="bg1"/>
            </a:solidFill>
          </a:endParaRPr>
        </a:p>
      </dgm:t>
    </dgm:pt>
    <dgm:pt modelId="{CE482E5A-4E56-45E8-8388-4020E147AB22}" type="parTrans" cxnId="{A7F79B08-F2C8-4D40-A73D-07254BEE3328}">
      <dgm:prSet/>
      <dgm:spPr/>
      <dgm:t>
        <a:bodyPr/>
        <a:lstStyle/>
        <a:p>
          <a:endParaRPr lang="en-US"/>
        </a:p>
      </dgm:t>
    </dgm:pt>
    <dgm:pt modelId="{7D68299C-2479-4BA6-B9EA-CA187DE9ED9F}" type="sibTrans" cxnId="{A7F79B08-F2C8-4D40-A73D-07254BEE3328}">
      <dgm:prSet/>
      <dgm:spPr/>
      <dgm:t>
        <a:bodyPr/>
        <a:lstStyle/>
        <a:p>
          <a:endParaRPr lang="en-US"/>
        </a:p>
      </dgm:t>
    </dgm:pt>
    <dgm:pt modelId="{C5169C55-B05A-4734-99C9-F6B52882A47D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</a:rPr>
            <a:t>   </a:t>
          </a:r>
          <a:endParaRPr lang="en-US" sz="2000" b="1" dirty="0">
            <a:solidFill>
              <a:srgbClr val="C00000"/>
            </a:solidFill>
          </a:endParaRPr>
        </a:p>
      </dgm:t>
    </dgm:pt>
    <dgm:pt modelId="{48A219CF-A21A-4BCB-AE29-98609648CEF8}" type="sibTrans" cxnId="{E7E5A4EB-C879-424F-8D36-F2F701F2B9A0}">
      <dgm:prSet/>
      <dgm:spPr/>
      <dgm:t>
        <a:bodyPr/>
        <a:lstStyle/>
        <a:p>
          <a:endParaRPr lang="en-US"/>
        </a:p>
      </dgm:t>
    </dgm:pt>
    <dgm:pt modelId="{588C177F-CC46-4E94-9CEA-5A2F863E59CC}" type="parTrans" cxnId="{E7E5A4EB-C879-424F-8D36-F2F701F2B9A0}">
      <dgm:prSet/>
      <dgm:spPr/>
      <dgm:t>
        <a:bodyPr/>
        <a:lstStyle/>
        <a:p>
          <a:endParaRPr lang="en-US"/>
        </a:p>
      </dgm:t>
    </dgm:pt>
    <dgm:pt modelId="{82CAFA74-9980-4161-A065-B70917D01AD8}">
      <dgm:prSet custT="1"/>
      <dgm:spPr/>
      <dgm:t>
        <a:bodyPr/>
        <a:lstStyle/>
        <a:p>
          <a:r>
            <a:rPr lang="en-US" sz="1800" b="1" i="1" dirty="0"/>
            <a:t>#1 safest college or university campus </a:t>
          </a:r>
          <a:r>
            <a:rPr lang="en-US" sz="1800" b="1" i="1" dirty="0" smtClean="0"/>
            <a:t>in Maryland </a:t>
          </a:r>
          <a:r>
            <a:rPr lang="en-US" sz="1800" b="1" i="1" dirty="0"/>
            <a:t>(YourLocalSecurity.com)</a:t>
          </a:r>
        </a:p>
      </dgm:t>
    </dgm:pt>
    <dgm:pt modelId="{3922955B-CE1B-41F7-971F-40EB36A521E2}" type="parTrans" cxnId="{12E503C7-1A07-4662-948E-37A9EBE992CA}">
      <dgm:prSet/>
      <dgm:spPr/>
      <dgm:t>
        <a:bodyPr/>
        <a:lstStyle/>
        <a:p>
          <a:endParaRPr lang="en-US"/>
        </a:p>
      </dgm:t>
    </dgm:pt>
    <dgm:pt modelId="{CCB38EE2-1411-442E-912F-AD2C318981CF}" type="sibTrans" cxnId="{12E503C7-1A07-4662-948E-37A9EBE992CA}">
      <dgm:prSet/>
      <dgm:spPr/>
      <dgm:t>
        <a:bodyPr/>
        <a:lstStyle/>
        <a:p>
          <a:endParaRPr lang="en-US"/>
        </a:p>
      </dgm:t>
    </dgm:pt>
    <dgm:pt modelId="{05E427B4-2A28-4989-B6F4-A8F5A0EBABCF}" type="pres">
      <dgm:prSet presAssocID="{0C3EC5CA-D8BF-45E3-8CA9-2C7B33036A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B1545F-DDB5-4D45-9B76-BDD776376A13}" type="pres">
      <dgm:prSet presAssocID="{8A761FCB-8DEF-47F2-BA86-881A6CEBF1D3}" presName="linNode" presStyleCnt="0"/>
      <dgm:spPr/>
    </dgm:pt>
    <dgm:pt modelId="{2633761B-80AE-41CD-9A14-E7FFE851ED95}" type="pres">
      <dgm:prSet presAssocID="{8A761FCB-8DEF-47F2-BA86-881A6CEBF1D3}" presName="parentText" presStyleLbl="node1" presStyleIdx="0" presStyleCnt="7" custScaleX="8757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885AE-0688-4420-8F17-8E85884762DE}" type="pres">
      <dgm:prSet presAssocID="{7AA1A08A-7B96-4A88-94F2-4012B64FA20E}" presName="sp" presStyleCnt="0"/>
      <dgm:spPr/>
    </dgm:pt>
    <dgm:pt modelId="{41248CB1-08E4-4168-AD01-1DE4099196D2}" type="pres">
      <dgm:prSet presAssocID="{4D0888B8-84B4-47E2-87ED-08E63B77DE72}" presName="linNode" presStyleCnt="0"/>
      <dgm:spPr/>
    </dgm:pt>
    <dgm:pt modelId="{8E622526-E5B1-4360-A4C8-E130901F5F33}" type="pres">
      <dgm:prSet presAssocID="{4D0888B8-84B4-47E2-87ED-08E63B77DE72}" presName="parentText" presStyleLbl="node1" presStyleIdx="1" presStyleCnt="7" custScaleX="88129" custLinFactNeighborX="1175" custLinFactNeighborY="1629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373C4-9063-45EE-993E-64F14619D6CD}" type="pres">
      <dgm:prSet presAssocID="{4D0888B8-84B4-47E2-87ED-08E63B77DE72}" presName="descendantText" presStyleLbl="alignAccFollowNode1" presStyleIdx="0" presStyleCnt="5" custScaleX="90497" custScaleY="261001" custLinFactNeighborX="16134" custLinFactNeighborY="607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CD001-0015-407D-A87A-7359FB8EB988}" type="pres">
      <dgm:prSet presAssocID="{7560033D-B0B2-447B-993D-F654CA659FC9}" presName="sp" presStyleCnt="0"/>
      <dgm:spPr/>
    </dgm:pt>
    <dgm:pt modelId="{BC0D35A0-6B12-4FB8-B979-EFCBEB686FAC}" type="pres">
      <dgm:prSet presAssocID="{FC3BFEAA-B9A9-468F-91DE-2F05B7826BA8}" presName="linNode" presStyleCnt="0"/>
      <dgm:spPr/>
    </dgm:pt>
    <dgm:pt modelId="{81E30C63-E40D-4094-A6CF-4E68585CCDEF}" type="pres">
      <dgm:prSet presAssocID="{FC3BFEAA-B9A9-468F-91DE-2F05B7826BA8}" presName="parentText" presStyleLbl="node1" presStyleIdx="2" presStyleCnt="7" custScaleX="90692" custScaleY="233520" custLinFactNeighborX="-97" custLinFactNeighborY="5850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05245-C535-4E18-B3D6-F17452FC4FC9}" type="pres">
      <dgm:prSet presAssocID="{FC3BFEAA-B9A9-468F-91DE-2F05B7826BA8}" presName="descendantText" presStyleLbl="alignAccFollowNode1" presStyleIdx="1" presStyleCnt="5" custScaleX="90956" custScaleY="253773" custLinFactNeighborX="12844" custLinFactNeighborY="640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BA2219-6D99-45EA-8428-8D2A15A59838}" type="pres">
      <dgm:prSet presAssocID="{3AE13F6E-C47C-4246-847D-22F98F539543}" presName="sp" presStyleCnt="0"/>
      <dgm:spPr/>
    </dgm:pt>
    <dgm:pt modelId="{4CE02E82-6C2D-44A9-AB65-1D9FF8CA0879}" type="pres">
      <dgm:prSet presAssocID="{C5169C55-B05A-4734-99C9-F6B52882A47D}" presName="linNode" presStyleCnt="0"/>
      <dgm:spPr/>
    </dgm:pt>
    <dgm:pt modelId="{EBDFDECE-062A-4A23-A48C-EF1BA0B16FE5}" type="pres">
      <dgm:prSet presAssocID="{C5169C55-B05A-4734-99C9-F6B52882A47D}" presName="parentText" presStyleLbl="node1" presStyleIdx="3" presStyleCnt="7" custScaleX="90999" custLinFactNeighborX="-160" custLinFactNeighborY="5541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E718C3-3108-4187-8605-98B3CC191034}" type="pres">
      <dgm:prSet presAssocID="{C5169C55-B05A-4734-99C9-F6B52882A47D}" presName="descendantText" presStyleLbl="alignAccFollowNode1" presStyleIdx="2" presStyleCnt="5" custScaleX="90788" custScaleY="235295" custLinFactNeighborX="12537" custLinFactNeighborY="854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A4DB2-B861-457E-8F48-C64BBA6101BD}" type="pres">
      <dgm:prSet presAssocID="{48A219CF-A21A-4BCB-AE29-98609648CEF8}" presName="sp" presStyleCnt="0"/>
      <dgm:spPr/>
    </dgm:pt>
    <dgm:pt modelId="{6E2481F3-49ED-41FF-B674-74BAF2465B07}" type="pres">
      <dgm:prSet presAssocID="{0153F9B4-3B9E-45B9-9913-79A4E29B0A91}" presName="linNode" presStyleCnt="0"/>
      <dgm:spPr/>
    </dgm:pt>
    <dgm:pt modelId="{059663BC-A230-4506-B3A0-4BBFCC9CE0A7}" type="pres">
      <dgm:prSet presAssocID="{0153F9B4-3B9E-45B9-9913-79A4E29B0A91}" presName="parentText" presStyleLbl="node1" presStyleIdx="4" presStyleCnt="7" custScaleX="91568" custScaleY="162898" custLinFactY="102076" custLinFactNeighborX="-97" custLinFactNeighborY="2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2DEDE-43E5-4400-9725-F493B9F9BF72}" type="pres">
      <dgm:prSet presAssocID="{0153F9B4-3B9E-45B9-9913-79A4E29B0A91}" presName="descendantText" presStyleLbl="alignAccFollowNode1" presStyleIdx="3" presStyleCnt="5" custScaleX="89260" custScaleY="184127" custLinFactY="11460" custLinFactNeighborX="1196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A15558-B136-4A0E-92FA-5F128E50DC06}" type="pres">
      <dgm:prSet presAssocID="{811E796A-DA03-4E84-95EA-A5F56FD570DB}" presName="sp" presStyleCnt="0"/>
      <dgm:spPr/>
    </dgm:pt>
    <dgm:pt modelId="{1ECDB0AC-FA8B-4755-8CB7-3F4E2D2D48D0}" type="pres">
      <dgm:prSet presAssocID="{374E4EDA-99B8-461A-8C57-7D576CE59B8F}" presName="linNode" presStyleCnt="0"/>
      <dgm:spPr/>
    </dgm:pt>
    <dgm:pt modelId="{409949C5-830A-419F-B5B8-922847D4119C}" type="pres">
      <dgm:prSet presAssocID="{374E4EDA-99B8-461A-8C57-7D576CE59B8F}" presName="parentText" presStyleLbl="node1" presStyleIdx="5" presStyleCnt="7" custScaleX="92797" custScaleY="264340" custLinFactY="-100000" custLinFactNeighborX="-80" custLinFactNeighborY="-12178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6FF47-33C0-4A44-A98F-5BC730141569}" type="pres">
      <dgm:prSet presAssocID="{374E4EDA-99B8-461A-8C57-7D576CE59B8F}" presName="descendantText" presStyleLbl="alignAccFollowNode1" presStyleIdx="4" presStyleCnt="5" custScaleX="90789" custScaleY="337794" custLinFactY="28179" custLinFactNeighborX="1073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3AEBAD-9BF2-4E50-BC11-F656F475929A}" type="pres">
      <dgm:prSet presAssocID="{ACB40ADC-3728-49C4-9288-4ECF5B000D84}" presName="sp" presStyleCnt="0"/>
      <dgm:spPr/>
    </dgm:pt>
    <dgm:pt modelId="{D44CA40A-CBD9-4CD6-873F-D3E0D999DDEF}" type="pres">
      <dgm:prSet presAssocID="{0346FAD3-048B-4A70-8DF9-1ED5805D6BE5}" presName="linNode" presStyleCnt="0"/>
      <dgm:spPr/>
    </dgm:pt>
    <dgm:pt modelId="{BD59B736-9267-4650-B4D6-518A42BC8BA3}" type="pres">
      <dgm:prSet presAssocID="{0346FAD3-048B-4A70-8DF9-1ED5805D6BE5}" presName="parentText" presStyleLbl="node1" presStyleIdx="6" presStyleCnt="7" custScaleX="164135" custLinFactX="1081" custLinFactY="-596612" custLinFactNeighborX="100000" custLinFactNeighborY="-6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427216-5B00-4A56-A1A1-FB3ACA11D53C}" srcId="{374E4EDA-99B8-461A-8C57-7D576CE59B8F}" destId="{51CED7A1-E4E4-4302-97B2-08C808659D23}" srcOrd="0" destOrd="0" parTransId="{E693F822-CE55-42D8-9BC0-EE80191BFFA2}" sibTransId="{BB602F60-2A81-4021-848A-157D0DC77F95}"/>
    <dgm:cxn modelId="{829D45AC-C605-4BCA-B427-890C393A293D}" type="presOf" srcId="{C5169C55-B05A-4734-99C9-F6B52882A47D}" destId="{EBDFDECE-062A-4A23-A48C-EF1BA0B16FE5}" srcOrd="0" destOrd="0" presId="urn:microsoft.com/office/officeart/2005/8/layout/vList5"/>
    <dgm:cxn modelId="{37D8162E-1EB4-4928-958C-5B286A414860}" type="presOf" srcId="{3381D473-B17B-4C2E-AF66-BD22F3B0E3CD}" destId="{77E718C3-3108-4187-8605-98B3CC191034}" srcOrd="0" destOrd="0" presId="urn:microsoft.com/office/officeart/2005/8/layout/vList5"/>
    <dgm:cxn modelId="{907ECA1E-A6F9-4C8A-857D-39669F86F63A}" type="presOf" srcId="{4D0888B8-84B4-47E2-87ED-08E63B77DE72}" destId="{8E622526-E5B1-4360-A4C8-E130901F5F33}" srcOrd="0" destOrd="0" presId="urn:microsoft.com/office/officeart/2005/8/layout/vList5"/>
    <dgm:cxn modelId="{D0EBBC02-C686-4A05-8246-066DD6CEF408}" srcId="{FC3BFEAA-B9A9-468F-91DE-2F05B7826BA8}" destId="{0499C24B-623D-4C03-B553-96D296E74F1E}" srcOrd="0" destOrd="0" parTransId="{255CDD00-D81A-4B68-A781-E1754DA4C3B9}" sibTransId="{023B8CC5-9490-44C3-A60D-184A83DD7FEF}"/>
    <dgm:cxn modelId="{B9C60868-ABE6-4B3F-AB2D-9E934CB17A6B}" type="presOf" srcId="{0499C24B-623D-4C03-B553-96D296E74F1E}" destId="{A8905245-C535-4E18-B3D6-F17452FC4FC9}" srcOrd="0" destOrd="0" presId="urn:microsoft.com/office/officeart/2005/8/layout/vList5"/>
    <dgm:cxn modelId="{685096A0-BA68-4BA7-9C73-1B82CCF4A483}" srcId="{0C3EC5CA-D8BF-45E3-8CA9-2C7B33036A1F}" destId="{8A761FCB-8DEF-47F2-BA86-881A6CEBF1D3}" srcOrd="0" destOrd="0" parTransId="{86921F94-E5CA-4993-BBFC-493D127AF322}" sibTransId="{7AA1A08A-7B96-4A88-94F2-4012B64FA20E}"/>
    <dgm:cxn modelId="{493346B8-97C5-4201-A3FC-5CFB0C5AE242}" srcId="{0153F9B4-3B9E-45B9-9913-79A4E29B0A91}" destId="{E92370A0-723D-4D09-B7D4-24354B936897}" srcOrd="0" destOrd="0" parTransId="{9FB517A4-AA35-4DDA-A87C-837582B2BCC9}" sibTransId="{DB2D9822-8EA1-4FC8-BC51-991458C8888C}"/>
    <dgm:cxn modelId="{EDCBE7A6-CCA3-4527-9C7B-149FA5E8737A}" type="presOf" srcId="{0346FAD3-048B-4A70-8DF9-1ED5805D6BE5}" destId="{BD59B736-9267-4650-B4D6-518A42BC8BA3}" srcOrd="0" destOrd="0" presId="urn:microsoft.com/office/officeart/2005/8/layout/vList5"/>
    <dgm:cxn modelId="{7036D0BD-6437-4BF7-8BA1-9EF18497CE05}" srcId="{0C3EC5CA-D8BF-45E3-8CA9-2C7B33036A1F}" destId="{4D0888B8-84B4-47E2-87ED-08E63B77DE72}" srcOrd="1" destOrd="0" parTransId="{0616C4D0-DF72-4390-A3A7-A06D5E3FEA76}" sibTransId="{7560033D-B0B2-447B-993D-F654CA659FC9}"/>
    <dgm:cxn modelId="{3678A85A-1EAF-4F66-AD45-708B90626769}" srcId="{0C3EC5CA-D8BF-45E3-8CA9-2C7B33036A1F}" destId="{FC3BFEAA-B9A9-468F-91DE-2F05B7826BA8}" srcOrd="2" destOrd="0" parTransId="{DDC07D88-0A99-4E67-932B-7A3B9C1AFC53}" sibTransId="{3AE13F6E-C47C-4246-847D-22F98F539543}"/>
    <dgm:cxn modelId="{A7F79B08-F2C8-4D40-A73D-07254BEE3328}" srcId="{0C3EC5CA-D8BF-45E3-8CA9-2C7B33036A1F}" destId="{0346FAD3-048B-4A70-8DF9-1ED5805D6BE5}" srcOrd="6" destOrd="0" parTransId="{CE482E5A-4E56-45E8-8388-4020E147AB22}" sibTransId="{7D68299C-2479-4BA6-B9EA-CA187DE9ED9F}"/>
    <dgm:cxn modelId="{12E503C7-1A07-4662-948E-37A9EBE992CA}" srcId="{0153F9B4-3B9E-45B9-9913-79A4E29B0A91}" destId="{82CAFA74-9980-4161-A065-B70917D01AD8}" srcOrd="1" destOrd="0" parTransId="{3922955B-CE1B-41F7-971F-40EB36A521E2}" sibTransId="{CCB38EE2-1411-442E-912F-AD2C318981CF}"/>
    <dgm:cxn modelId="{172A428D-E224-46FC-9CFF-ACE10F878529}" type="presOf" srcId="{51CED7A1-E4E4-4302-97B2-08C808659D23}" destId="{3596FF47-33C0-4A44-A98F-5BC730141569}" srcOrd="0" destOrd="0" presId="urn:microsoft.com/office/officeart/2005/8/layout/vList5"/>
    <dgm:cxn modelId="{B44753F1-148A-4DEF-9535-DC4FF0AEA33E}" srcId="{C5169C55-B05A-4734-99C9-F6B52882A47D}" destId="{3381D473-B17B-4C2E-AF66-BD22F3B0E3CD}" srcOrd="0" destOrd="0" parTransId="{F79B145C-F1B8-4F0C-9396-9AF8A220AFB8}" sibTransId="{D4D872E9-3FA8-4FDA-9E21-19B6C07765A3}"/>
    <dgm:cxn modelId="{34CD6675-3D23-46E9-895D-9800C7C5C808}" type="presOf" srcId="{FC3BFEAA-B9A9-468F-91DE-2F05B7826BA8}" destId="{81E30C63-E40D-4094-A6CF-4E68585CCDEF}" srcOrd="0" destOrd="0" presId="urn:microsoft.com/office/officeart/2005/8/layout/vList5"/>
    <dgm:cxn modelId="{FC21FA1A-4575-405D-9350-C6792C4A25E3}" type="presOf" srcId="{8A761FCB-8DEF-47F2-BA86-881A6CEBF1D3}" destId="{2633761B-80AE-41CD-9A14-E7FFE851ED95}" srcOrd="0" destOrd="0" presId="urn:microsoft.com/office/officeart/2005/8/layout/vList5"/>
    <dgm:cxn modelId="{F207ABBD-BF61-426A-A04F-1A447DFB4ED1}" type="presOf" srcId="{82CAFA74-9980-4161-A065-B70917D01AD8}" destId="{1482DEDE-43E5-4400-9725-F493B9F9BF72}" srcOrd="0" destOrd="1" presId="urn:microsoft.com/office/officeart/2005/8/layout/vList5"/>
    <dgm:cxn modelId="{DFC66B36-E85C-4857-BDCF-7C6DAF5222D2}" type="presOf" srcId="{0C3EC5CA-D8BF-45E3-8CA9-2C7B33036A1F}" destId="{05E427B4-2A28-4989-B6F4-A8F5A0EBABCF}" srcOrd="0" destOrd="0" presId="urn:microsoft.com/office/officeart/2005/8/layout/vList5"/>
    <dgm:cxn modelId="{8FC57A7D-9CEC-4316-89E8-6752131474FC}" type="presOf" srcId="{E92370A0-723D-4D09-B7D4-24354B936897}" destId="{1482DEDE-43E5-4400-9725-F493B9F9BF72}" srcOrd="0" destOrd="0" presId="urn:microsoft.com/office/officeart/2005/8/layout/vList5"/>
    <dgm:cxn modelId="{C908D445-E145-4B89-8364-982DD9D38DCD}" srcId="{0C3EC5CA-D8BF-45E3-8CA9-2C7B33036A1F}" destId="{374E4EDA-99B8-461A-8C57-7D576CE59B8F}" srcOrd="5" destOrd="0" parTransId="{92816A5F-6FF6-4D7A-AD03-A0577DD83FD2}" sibTransId="{ACB40ADC-3728-49C4-9288-4ECF5B000D84}"/>
    <dgm:cxn modelId="{6E29E31E-607C-4382-904C-2F3D0894DECB}" type="presOf" srcId="{374E4EDA-99B8-461A-8C57-7D576CE59B8F}" destId="{409949C5-830A-419F-B5B8-922847D4119C}" srcOrd="0" destOrd="0" presId="urn:microsoft.com/office/officeart/2005/8/layout/vList5"/>
    <dgm:cxn modelId="{CABC83F4-E71D-42F4-834C-5B8C3C480B1E}" type="presOf" srcId="{0153F9B4-3B9E-45B9-9913-79A4E29B0A91}" destId="{059663BC-A230-4506-B3A0-4BBFCC9CE0A7}" srcOrd="0" destOrd="0" presId="urn:microsoft.com/office/officeart/2005/8/layout/vList5"/>
    <dgm:cxn modelId="{84CD3ECE-A34E-4DF0-903F-11802ECE2CF8}" srcId="{0C3EC5CA-D8BF-45E3-8CA9-2C7B33036A1F}" destId="{0153F9B4-3B9E-45B9-9913-79A4E29B0A91}" srcOrd="4" destOrd="0" parTransId="{1186FF83-E911-4B8D-9F63-41A09F2DD24C}" sibTransId="{811E796A-DA03-4E84-95EA-A5F56FD570DB}"/>
    <dgm:cxn modelId="{E7E5A4EB-C879-424F-8D36-F2F701F2B9A0}" srcId="{0C3EC5CA-D8BF-45E3-8CA9-2C7B33036A1F}" destId="{C5169C55-B05A-4734-99C9-F6B52882A47D}" srcOrd="3" destOrd="0" parTransId="{588C177F-CC46-4E94-9CEA-5A2F863E59CC}" sibTransId="{48A219CF-A21A-4BCB-AE29-98609648CEF8}"/>
    <dgm:cxn modelId="{2F3BB55A-F8D6-4254-844E-FFBB9B55054B}" type="presOf" srcId="{83BDEA03-976D-4353-8948-A2FF901BB57A}" destId="{B49373C4-9063-45EE-993E-64F14619D6CD}" srcOrd="0" destOrd="0" presId="urn:microsoft.com/office/officeart/2005/8/layout/vList5"/>
    <dgm:cxn modelId="{122935F3-4AA1-4620-B67C-4C18D45562E2}" srcId="{4D0888B8-84B4-47E2-87ED-08E63B77DE72}" destId="{83BDEA03-976D-4353-8948-A2FF901BB57A}" srcOrd="0" destOrd="0" parTransId="{2ABA1B2A-DADF-46B7-9E7A-745A00CC4BB8}" sibTransId="{F3271A20-797F-493B-BC71-4893AF1F77C5}"/>
    <dgm:cxn modelId="{E847588F-A11E-472E-8197-F2E73FDF2FAD}" type="presParOf" srcId="{05E427B4-2A28-4989-B6F4-A8F5A0EBABCF}" destId="{22B1545F-DDB5-4D45-9B76-BDD776376A13}" srcOrd="0" destOrd="0" presId="urn:microsoft.com/office/officeart/2005/8/layout/vList5"/>
    <dgm:cxn modelId="{2482F0F9-3386-492E-91B7-5E472ED6090F}" type="presParOf" srcId="{22B1545F-DDB5-4D45-9B76-BDD776376A13}" destId="{2633761B-80AE-41CD-9A14-E7FFE851ED95}" srcOrd="0" destOrd="0" presId="urn:microsoft.com/office/officeart/2005/8/layout/vList5"/>
    <dgm:cxn modelId="{5D0B817A-CF8F-4C56-A87E-A4C668F85BE7}" type="presParOf" srcId="{05E427B4-2A28-4989-B6F4-A8F5A0EBABCF}" destId="{C82885AE-0688-4420-8F17-8E85884762DE}" srcOrd="1" destOrd="0" presId="urn:microsoft.com/office/officeart/2005/8/layout/vList5"/>
    <dgm:cxn modelId="{C9AB7450-2F79-4BD0-B3D2-C12BC090D1FE}" type="presParOf" srcId="{05E427B4-2A28-4989-B6F4-A8F5A0EBABCF}" destId="{41248CB1-08E4-4168-AD01-1DE4099196D2}" srcOrd="2" destOrd="0" presId="urn:microsoft.com/office/officeart/2005/8/layout/vList5"/>
    <dgm:cxn modelId="{D3743C3F-4790-4FAA-9A0A-439CD2365F59}" type="presParOf" srcId="{41248CB1-08E4-4168-AD01-1DE4099196D2}" destId="{8E622526-E5B1-4360-A4C8-E130901F5F33}" srcOrd="0" destOrd="0" presId="urn:microsoft.com/office/officeart/2005/8/layout/vList5"/>
    <dgm:cxn modelId="{2E824CFD-EFCE-40DC-A419-0B9C219D681A}" type="presParOf" srcId="{41248CB1-08E4-4168-AD01-1DE4099196D2}" destId="{B49373C4-9063-45EE-993E-64F14619D6CD}" srcOrd="1" destOrd="0" presId="urn:microsoft.com/office/officeart/2005/8/layout/vList5"/>
    <dgm:cxn modelId="{E95A4CD6-51B3-4550-9212-52DF38580167}" type="presParOf" srcId="{05E427B4-2A28-4989-B6F4-A8F5A0EBABCF}" destId="{17BCD001-0015-407D-A87A-7359FB8EB988}" srcOrd="3" destOrd="0" presId="urn:microsoft.com/office/officeart/2005/8/layout/vList5"/>
    <dgm:cxn modelId="{40D6FD7B-280E-46D1-9E9E-5D03880E9F18}" type="presParOf" srcId="{05E427B4-2A28-4989-B6F4-A8F5A0EBABCF}" destId="{BC0D35A0-6B12-4FB8-B979-EFCBEB686FAC}" srcOrd="4" destOrd="0" presId="urn:microsoft.com/office/officeart/2005/8/layout/vList5"/>
    <dgm:cxn modelId="{942F8A06-36CD-4219-B3E2-A7AE8F357A49}" type="presParOf" srcId="{BC0D35A0-6B12-4FB8-B979-EFCBEB686FAC}" destId="{81E30C63-E40D-4094-A6CF-4E68585CCDEF}" srcOrd="0" destOrd="0" presId="urn:microsoft.com/office/officeart/2005/8/layout/vList5"/>
    <dgm:cxn modelId="{FC62F268-9C3E-4307-9C19-BFFC1700EBCC}" type="presParOf" srcId="{BC0D35A0-6B12-4FB8-B979-EFCBEB686FAC}" destId="{A8905245-C535-4E18-B3D6-F17452FC4FC9}" srcOrd="1" destOrd="0" presId="urn:microsoft.com/office/officeart/2005/8/layout/vList5"/>
    <dgm:cxn modelId="{6A8C92BA-6AE9-4CBB-80F2-EB3830B5D337}" type="presParOf" srcId="{05E427B4-2A28-4989-B6F4-A8F5A0EBABCF}" destId="{90BA2219-6D99-45EA-8428-8D2A15A59838}" srcOrd="5" destOrd="0" presId="urn:microsoft.com/office/officeart/2005/8/layout/vList5"/>
    <dgm:cxn modelId="{D8B6805B-F73E-4D35-B7EB-A812DCC81443}" type="presParOf" srcId="{05E427B4-2A28-4989-B6F4-A8F5A0EBABCF}" destId="{4CE02E82-6C2D-44A9-AB65-1D9FF8CA0879}" srcOrd="6" destOrd="0" presId="urn:microsoft.com/office/officeart/2005/8/layout/vList5"/>
    <dgm:cxn modelId="{FE5FC4AA-E86F-4664-97B8-22E3E564399E}" type="presParOf" srcId="{4CE02E82-6C2D-44A9-AB65-1D9FF8CA0879}" destId="{EBDFDECE-062A-4A23-A48C-EF1BA0B16FE5}" srcOrd="0" destOrd="0" presId="urn:microsoft.com/office/officeart/2005/8/layout/vList5"/>
    <dgm:cxn modelId="{DD3A4EAE-4D84-4A80-9F11-A635483A07CB}" type="presParOf" srcId="{4CE02E82-6C2D-44A9-AB65-1D9FF8CA0879}" destId="{77E718C3-3108-4187-8605-98B3CC191034}" srcOrd="1" destOrd="0" presId="urn:microsoft.com/office/officeart/2005/8/layout/vList5"/>
    <dgm:cxn modelId="{9DD3AD91-5081-46E9-A197-0FF557B412FC}" type="presParOf" srcId="{05E427B4-2A28-4989-B6F4-A8F5A0EBABCF}" destId="{283A4DB2-B861-457E-8F48-C64BBA6101BD}" srcOrd="7" destOrd="0" presId="urn:microsoft.com/office/officeart/2005/8/layout/vList5"/>
    <dgm:cxn modelId="{EC57A26B-1ECA-41D7-97D4-DB6FFE41FFB7}" type="presParOf" srcId="{05E427B4-2A28-4989-B6F4-A8F5A0EBABCF}" destId="{6E2481F3-49ED-41FF-B674-74BAF2465B07}" srcOrd="8" destOrd="0" presId="urn:microsoft.com/office/officeart/2005/8/layout/vList5"/>
    <dgm:cxn modelId="{05037317-C773-474D-804F-D2E044FF54E6}" type="presParOf" srcId="{6E2481F3-49ED-41FF-B674-74BAF2465B07}" destId="{059663BC-A230-4506-B3A0-4BBFCC9CE0A7}" srcOrd="0" destOrd="0" presId="urn:microsoft.com/office/officeart/2005/8/layout/vList5"/>
    <dgm:cxn modelId="{69274161-51DF-45D2-A2A2-B33C903409BC}" type="presParOf" srcId="{6E2481F3-49ED-41FF-B674-74BAF2465B07}" destId="{1482DEDE-43E5-4400-9725-F493B9F9BF72}" srcOrd="1" destOrd="0" presId="urn:microsoft.com/office/officeart/2005/8/layout/vList5"/>
    <dgm:cxn modelId="{42B6A503-8E96-4D7F-BDFF-E481841BD4C2}" type="presParOf" srcId="{05E427B4-2A28-4989-B6F4-A8F5A0EBABCF}" destId="{CCA15558-B136-4A0E-92FA-5F128E50DC06}" srcOrd="9" destOrd="0" presId="urn:microsoft.com/office/officeart/2005/8/layout/vList5"/>
    <dgm:cxn modelId="{62F18659-880D-40CA-BD19-638EF238A854}" type="presParOf" srcId="{05E427B4-2A28-4989-B6F4-A8F5A0EBABCF}" destId="{1ECDB0AC-FA8B-4755-8CB7-3F4E2D2D48D0}" srcOrd="10" destOrd="0" presId="urn:microsoft.com/office/officeart/2005/8/layout/vList5"/>
    <dgm:cxn modelId="{F3D8B7B5-BB28-4C15-B7AD-27E8638D5DB1}" type="presParOf" srcId="{1ECDB0AC-FA8B-4755-8CB7-3F4E2D2D48D0}" destId="{409949C5-830A-419F-B5B8-922847D4119C}" srcOrd="0" destOrd="0" presId="urn:microsoft.com/office/officeart/2005/8/layout/vList5"/>
    <dgm:cxn modelId="{81F0AD9A-33FB-4E43-83CE-8CAFC5AF28D2}" type="presParOf" srcId="{1ECDB0AC-FA8B-4755-8CB7-3F4E2D2D48D0}" destId="{3596FF47-33C0-4A44-A98F-5BC730141569}" srcOrd="1" destOrd="0" presId="urn:microsoft.com/office/officeart/2005/8/layout/vList5"/>
    <dgm:cxn modelId="{B293ABC7-D297-4C8D-90FE-11A2352329ED}" type="presParOf" srcId="{05E427B4-2A28-4989-B6F4-A8F5A0EBABCF}" destId="{F13AEBAD-9BF2-4E50-BC11-F656F475929A}" srcOrd="11" destOrd="0" presId="urn:microsoft.com/office/officeart/2005/8/layout/vList5"/>
    <dgm:cxn modelId="{5DED3A22-7635-4032-8DF0-5029AF8B321B}" type="presParOf" srcId="{05E427B4-2A28-4989-B6F4-A8F5A0EBABCF}" destId="{D44CA40A-CBD9-4CD6-873F-D3E0D999DDEF}" srcOrd="12" destOrd="0" presId="urn:microsoft.com/office/officeart/2005/8/layout/vList5"/>
    <dgm:cxn modelId="{2219DB36-859D-4CDF-9304-D083969C395E}" type="presParOf" srcId="{D44CA40A-CBD9-4CD6-873F-D3E0D999DDEF}" destId="{BD59B736-9267-4650-B4D6-518A42BC8BA3}" srcOrd="0" destOrd="0" presId="urn:microsoft.com/office/officeart/2005/8/layout/vList5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3EC5CA-D8BF-45E3-8CA9-2C7B33036A1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761FCB-8DEF-47F2-BA86-881A6CEBF1D3}">
      <dgm:prSet phldrT="[Text]"/>
      <dgm:spPr>
        <a:solidFill>
          <a:srgbClr val="C0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Academic Support Services (Free)</a:t>
          </a:r>
          <a:endParaRPr lang="en-US" b="1" dirty="0">
            <a:solidFill>
              <a:schemeClr val="bg1"/>
            </a:solidFill>
          </a:endParaRPr>
        </a:p>
      </dgm:t>
    </dgm:pt>
    <dgm:pt modelId="{86921F94-E5CA-4993-BBFC-493D127AF322}" type="parTrans" cxnId="{685096A0-BA68-4BA7-9C73-1B82CCF4A483}">
      <dgm:prSet/>
      <dgm:spPr/>
      <dgm:t>
        <a:bodyPr/>
        <a:lstStyle/>
        <a:p>
          <a:endParaRPr lang="en-US"/>
        </a:p>
      </dgm:t>
    </dgm:pt>
    <dgm:pt modelId="{7AA1A08A-7B96-4A88-94F2-4012B64FA20E}" type="sibTrans" cxnId="{685096A0-BA68-4BA7-9C73-1B82CCF4A483}">
      <dgm:prSet/>
      <dgm:spPr/>
      <dgm:t>
        <a:bodyPr/>
        <a:lstStyle/>
        <a:p>
          <a:endParaRPr lang="en-US"/>
        </a:p>
      </dgm:t>
    </dgm:pt>
    <dgm:pt modelId="{83BDEA03-976D-4353-8948-A2FF901BB57A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600" b="1" i="1" dirty="0" smtClean="0"/>
            <a:t>Online Learning Management Platform. All online and hybrid courses are hosted on Blackboard.</a:t>
          </a:r>
          <a:endParaRPr lang="en-US" sz="1600" b="1" i="1" dirty="0"/>
        </a:p>
      </dgm:t>
    </dgm:pt>
    <dgm:pt modelId="{2ABA1B2A-DADF-46B7-9E7A-745A00CC4BB8}" type="parTrans" cxnId="{122935F3-4AA1-4620-B67C-4C18D45562E2}">
      <dgm:prSet/>
      <dgm:spPr/>
      <dgm:t>
        <a:bodyPr/>
        <a:lstStyle/>
        <a:p>
          <a:endParaRPr lang="en-US"/>
        </a:p>
      </dgm:t>
    </dgm:pt>
    <dgm:pt modelId="{F3271A20-797F-493B-BC71-4893AF1F77C5}" type="sibTrans" cxnId="{122935F3-4AA1-4620-B67C-4C18D45562E2}">
      <dgm:prSet/>
      <dgm:spPr/>
      <dgm:t>
        <a:bodyPr/>
        <a:lstStyle/>
        <a:p>
          <a:endParaRPr lang="en-US"/>
        </a:p>
      </dgm:t>
    </dgm:pt>
    <dgm:pt modelId="{FC3BFEAA-B9A9-468F-91DE-2F05B7826BA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3200" dirty="0">
              <a:solidFill>
                <a:srgbClr val="C00000"/>
              </a:solidFill>
            </a:rPr>
            <a:t> </a:t>
          </a:r>
          <a:r>
            <a:rPr lang="en-US" sz="2200" b="1" dirty="0" smtClean="0">
              <a:solidFill>
                <a:srgbClr val="C00000"/>
              </a:solidFill>
            </a:rPr>
            <a:t>Writing Center</a:t>
          </a:r>
          <a:endParaRPr lang="en-US" sz="2200" b="1" dirty="0">
            <a:solidFill>
              <a:srgbClr val="C00000"/>
            </a:solidFill>
          </a:endParaRPr>
        </a:p>
      </dgm:t>
    </dgm:pt>
    <dgm:pt modelId="{DDC07D88-0A99-4E67-932B-7A3B9C1AFC53}" type="parTrans" cxnId="{3678A85A-1EAF-4F66-AD45-708B90626769}">
      <dgm:prSet/>
      <dgm:spPr/>
      <dgm:t>
        <a:bodyPr/>
        <a:lstStyle/>
        <a:p>
          <a:endParaRPr lang="en-US"/>
        </a:p>
      </dgm:t>
    </dgm:pt>
    <dgm:pt modelId="{3AE13F6E-C47C-4246-847D-22F98F539543}" type="sibTrans" cxnId="{3678A85A-1EAF-4F66-AD45-708B90626769}">
      <dgm:prSet/>
      <dgm:spPr/>
      <dgm:t>
        <a:bodyPr/>
        <a:lstStyle/>
        <a:p>
          <a:endParaRPr lang="en-US"/>
        </a:p>
      </dgm:t>
    </dgm:pt>
    <dgm:pt modelId="{0499C24B-623D-4C03-B553-96D296E74F1E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600" b="1" i="0" dirty="0" smtClean="0"/>
            <a:t>The Writing Center at Smith Vidal Literacy and Language Center is devoted to helping you become a stronger and more confident writer. </a:t>
          </a:r>
          <a:endParaRPr lang="en-US" sz="1600" b="1" i="1" dirty="0"/>
        </a:p>
      </dgm:t>
    </dgm:pt>
    <dgm:pt modelId="{255CDD00-D81A-4B68-A781-E1754DA4C3B9}" type="parTrans" cxnId="{D0EBBC02-C686-4A05-8246-066DD6CEF408}">
      <dgm:prSet/>
      <dgm:spPr/>
      <dgm:t>
        <a:bodyPr/>
        <a:lstStyle/>
        <a:p>
          <a:endParaRPr lang="en-US"/>
        </a:p>
      </dgm:t>
    </dgm:pt>
    <dgm:pt modelId="{023B8CC5-9490-44C3-A60D-184A83DD7FEF}" type="sibTrans" cxnId="{D0EBBC02-C686-4A05-8246-066DD6CEF408}">
      <dgm:prSet/>
      <dgm:spPr/>
      <dgm:t>
        <a:bodyPr/>
        <a:lstStyle/>
        <a:p>
          <a:endParaRPr lang="en-US"/>
        </a:p>
      </dgm:t>
    </dgm:pt>
    <dgm:pt modelId="{C5169C55-B05A-4734-99C9-F6B52882A47D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3200" dirty="0">
              <a:solidFill>
                <a:srgbClr val="C00000"/>
              </a:solidFill>
            </a:rPr>
            <a:t> </a:t>
          </a:r>
          <a:r>
            <a:rPr lang="en-US" sz="2200" b="1" dirty="0" err="1" smtClean="0">
              <a:solidFill>
                <a:srgbClr val="C00000"/>
              </a:solidFill>
            </a:rPr>
            <a:t>Prisem</a:t>
          </a:r>
          <a:r>
            <a:rPr lang="en-US" sz="2200" b="1" dirty="0" smtClean="0">
              <a:solidFill>
                <a:srgbClr val="C00000"/>
              </a:solidFill>
            </a:rPr>
            <a:t> Center  </a:t>
          </a:r>
          <a:endParaRPr lang="en-US" sz="2200" b="1" dirty="0">
            <a:solidFill>
              <a:srgbClr val="C00000"/>
            </a:solidFill>
          </a:endParaRPr>
        </a:p>
      </dgm:t>
    </dgm:pt>
    <dgm:pt modelId="{588C177F-CC46-4E94-9CEA-5A2F863E59CC}" type="parTrans" cxnId="{E7E5A4EB-C879-424F-8D36-F2F701F2B9A0}">
      <dgm:prSet/>
      <dgm:spPr/>
      <dgm:t>
        <a:bodyPr/>
        <a:lstStyle/>
        <a:p>
          <a:endParaRPr lang="en-US"/>
        </a:p>
      </dgm:t>
    </dgm:pt>
    <dgm:pt modelId="{48A219CF-A21A-4BCB-AE29-98609648CEF8}" type="sibTrans" cxnId="{E7E5A4EB-C879-424F-8D36-F2F701F2B9A0}">
      <dgm:prSet/>
      <dgm:spPr/>
      <dgm:t>
        <a:bodyPr/>
        <a:lstStyle/>
        <a:p>
          <a:endParaRPr lang="en-US"/>
        </a:p>
      </dgm:t>
    </dgm:pt>
    <dgm:pt modelId="{3381D473-B17B-4C2E-AF66-BD22F3B0E3CD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600" b="1" i="1" dirty="0" smtClean="0">
              <a:latin typeface="+mn-lt"/>
            </a:rPr>
            <a:t>Campus-based tutoring support for undergraduate students. The Center’s staff works closely with faculty to help students overcome challenges in the classroom.</a:t>
          </a:r>
          <a:endParaRPr lang="en-US" sz="1600" b="1" i="1" dirty="0">
            <a:latin typeface="+mn-lt"/>
          </a:endParaRPr>
        </a:p>
      </dgm:t>
    </dgm:pt>
    <dgm:pt modelId="{F79B145C-F1B8-4F0C-9396-9AF8A220AFB8}" type="parTrans" cxnId="{B44753F1-148A-4DEF-9535-DC4FF0AEA33E}">
      <dgm:prSet/>
      <dgm:spPr/>
      <dgm:t>
        <a:bodyPr/>
        <a:lstStyle/>
        <a:p>
          <a:endParaRPr lang="en-US"/>
        </a:p>
      </dgm:t>
    </dgm:pt>
    <dgm:pt modelId="{D4D872E9-3FA8-4FDA-9E21-19B6C07765A3}" type="sibTrans" cxnId="{B44753F1-148A-4DEF-9535-DC4FF0AEA33E}">
      <dgm:prSet/>
      <dgm:spPr/>
      <dgm:t>
        <a:bodyPr/>
        <a:lstStyle/>
        <a:p>
          <a:endParaRPr lang="en-US"/>
        </a:p>
      </dgm:t>
    </dgm:pt>
    <dgm:pt modelId="{0153F9B4-3B9E-45B9-9913-79A4E29B0A91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3200" dirty="0">
              <a:solidFill>
                <a:srgbClr val="C00000"/>
              </a:solidFill>
            </a:rPr>
            <a:t> </a:t>
          </a:r>
          <a:r>
            <a:rPr lang="en-US" sz="2200" b="1" dirty="0" smtClean="0">
              <a:solidFill>
                <a:srgbClr val="C00000"/>
              </a:solidFill>
            </a:rPr>
            <a:t>Smart Thinking</a:t>
          </a:r>
          <a:endParaRPr lang="en-US" sz="2200" b="1" dirty="0">
            <a:solidFill>
              <a:srgbClr val="C00000"/>
            </a:solidFill>
          </a:endParaRPr>
        </a:p>
      </dgm:t>
    </dgm:pt>
    <dgm:pt modelId="{811E796A-DA03-4E84-95EA-A5F56FD570DB}" type="sibTrans" cxnId="{84CD3ECE-A34E-4DF0-903F-11802ECE2CF8}">
      <dgm:prSet/>
      <dgm:spPr/>
      <dgm:t>
        <a:bodyPr/>
        <a:lstStyle/>
        <a:p>
          <a:endParaRPr lang="en-US"/>
        </a:p>
      </dgm:t>
    </dgm:pt>
    <dgm:pt modelId="{1186FF83-E911-4B8D-9F63-41A09F2DD24C}" type="parTrans" cxnId="{84CD3ECE-A34E-4DF0-903F-11802ECE2CF8}">
      <dgm:prSet/>
      <dgm:spPr/>
      <dgm:t>
        <a:bodyPr/>
        <a:lstStyle/>
        <a:p>
          <a:endParaRPr lang="en-US"/>
        </a:p>
      </dgm:t>
    </dgm:pt>
    <dgm:pt modelId="{374E4EDA-99B8-461A-8C57-7D576CE59B8F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</a:rPr>
            <a:t>Career Development Center</a:t>
          </a:r>
          <a:endParaRPr lang="en-US" sz="2000" b="1" dirty="0">
            <a:solidFill>
              <a:srgbClr val="C00000"/>
            </a:solidFill>
          </a:endParaRPr>
        </a:p>
      </dgm:t>
    </dgm:pt>
    <dgm:pt modelId="{92816A5F-6FF6-4D7A-AD03-A0577DD83FD2}" type="parTrans" cxnId="{C908D445-E145-4B89-8364-982DD9D38DCD}">
      <dgm:prSet/>
      <dgm:spPr/>
      <dgm:t>
        <a:bodyPr/>
        <a:lstStyle/>
        <a:p>
          <a:endParaRPr lang="en-US"/>
        </a:p>
      </dgm:t>
    </dgm:pt>
    <dgm:pt modelId="{ACB40ADC-3728-49C4-9288-4ECF5B000D84}" type="sibTrans" cxnId="{C908D445-E145-4B89-8364-982DD9D38DCD}">
      <dgm:prSet/>
      <dgm:spPr/>
      <dgm:t>
        <a:bodyPr/>
        <a:lstStyle/>
        <a:p>
          <a:endParaRPr lang="en-US"/>
        </a:p>
      </dgm:t>
    </dgm:pt>
    <dgm:pt modelId="{E92370A0-723D-4D09-B7D4-24354B936897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600" b="1" i="1" dirty="0" smtClean="0"/>
            <a:t>SMARTHINKING is an online tutoring/support service, primarily intended for undergraduate course support.</a:t>
          </a:r>
          <a:endParaRPr lang="en-US" sz="1600" b="1" i="1" dirty="0"/>
        </a:p>
      </dgm:t>
    </dgm:pt>
    <dgm:pt modelId="{9FB517A4-AA35-4DDA-A87C-837582B2BCC9}" type="parTrans" cxnId="{493346B8-97C5-4201-A3FC-5CFB0C5AE242}">
      <dgm:prSet/>
      <dgm:spPr/>
      <dgm:t>
        <a:bodyPr/>
        <a:lstStyle/>
        <a:p>
          <a:endParaRPr lang="en-US"/>
        </a:p>
      </dgm:t>
    </dgm:pt>
    <dgm:pt modelId="{DB2D9822-8EA1-4FC8-BC51-991458C8888C}" type="sibTrans" cxnId="{493346B8-97C5-4201-A3FC-5CFB0C5AE242}">
      <dgm:prSet/>
      <dgm:spPr/>
      <dgm:t>
        <a:bodyPr/>
        <a:lstStyle/>
        <a:p>
          <a:endParaRPr lang="en-US"/>
        </a:p>
      </dgm:t>
    </dgm:pt>
    <dgm:pt modelId="{4D0888B8-84B4-47E2-87ED-08E63B77DE72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b="1" dirty="0" smtClean="0">
              <a:solidFill>
                <a:srgbClr val="C00000"/>
              </a:solidFill>
            </a:rPr>
            <a:t>Blackboard</a:t>
          </a:r>
          <a:endParaRPr lang="en-US" sz="2200" b="1" dirty="0">
            <a:solidFill>
              <a:srgbClr val="C00000"/>
            </a:solidFill>
          </a:endParaRPr>
        </a:p>
      </dgm:t>
    </dgm:pt>
    <dgm:pt modelId="{0616C4D0-DF72-4390-A3A7-A06D5E3FEA76}" type="parTrans" cxnId="{7036D0BD-6437-4BF7-8BA1-9EF18497CE05}">
      <dgm:prSet/>
      <dgm:spPr/>
      <dgm:t>
        <a:bodyPr/>
        <a:lstStyle/>
        <a:p>
          <a:endParaRPr lang="en-US"/>
        </a:p>
      </dgm:t>
    </dgm:pt>
    <dgm:pt modelId="{7560033D-B0B2-447B-993D-F654CA659FC9}" type="sibTrans" cxnId="{7036D0BD-6437-4BF7-8BA1-9EF18497CE05}">
      <dgm:prSet/>
      <dgm:spPr/>
      <dgm:t>
        <a:bodyPr/>
        <a:lstStyle/>
        <a:p>
          <a:endParaRPr lang="en-US"/>
        </a:p>
      </dgm:t>
    </dgm:pt>
    <dgm:pt modelId="{51CED7A1-E4E4-4302-97B2-08C808659D23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600" b="1" dirty="0" smtClean="0"/>
            <a:t>Provides major explorations, career planning, job search assistance, and programs to assist students and alumni in making meaningful career, educational, and life choices.</a:t>
          </a:r>
          <a:endParaRPr lang="en-US" sz="1800" b="1" dirty="0"/>
        </a:p>
      </dgm:t>
    </dgm:pt>
    <dgm:pt modelId="{E693F822-CE55-42D8-9BC0-EE80191BFFA2}" type="parTrans" cxnId="{61427216-5B00-4A56-A1A1-FB3ACA11D53C}">
      <dgm:prSet/>
      <dgm:spPr/>
      <dgm:t>
        <a:bodyPr/>
        <a:lstStyle/>
        <a:p>
          <a:endParaRPr lang="en-US"/>
        </a:p>
      </dgm:t>
    </dgm:pt>
    <dgm:pt modelId="{BB602F60-2A81-4021-848A-157D0DC77F95}" type="sibTrans" cxnId="{61427216-5B00-4A56-A1A1-FB3ACA11D53C}">
      <dgm:prSet/>
      <dgm:spPr/>
      <dgm:t>
        <a:bodyPr/>
        <a:lstStyle/>
        <a:p>
          <a:endParaRPr lang="en-US"/>
        </a:p>
      </dgm:t>
    </dgm:pt>
    <dgm:pt modelId="{05E427B4-2A28-4989-B6F4-A8F5A0EBABCF}" type="pres">
      <dgm:prSet presAssocID="{0C3EC5CA-D8BF-45E3-8CA9-2C7B33036A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B1545F-DDB5-4D45-9B76-BDD776376A13}" type="pres">
      <dgm:prSet presAssocID="{8A761FCB-8DEF-47F2-BA86-881A6CEBF1D3}" presName="linNode" presStyleCnt="0"/>
      <dgm:spPr/>
    </dgm:pt>
    <dgm:pt modelId="{2633761B-80AE-41CD-9A14-E7FFE851ED95}" type="pres">
      <dgm:prSet presAssocID="{8A761FCB-8DEF-47F2-BA86-881A6CEBF1D3}" presName="parentText" presStyleLbl="node1" presStyleIdx="0" presStyleCnt="6" custScaleX="277778" custLinFactNeighborX="1460" custLinFactNeighborY="88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885AE-0688-4420-8F17-8E85884762DE}" type="pres">
      <dgm:prSet presAssocID="{7AA1A08A-7B96-4A88-94F2-4012B64FA20E}" presName="sp" presStyleCnt="0"/>
      <dgm:spPr/>
    </dgm:pt>
    <dgm:pt modelId="{41248CB1-08E4-4168-AD01-1DE4099196D2}" type="pres">
      <dgm:prSet presAssocID="{4D0888B8-84B4-47E2-87ED-08E63B77DE72}" presName="linNode" presStyleCnt="0"/>
      <dgm:spPr/>
    </dgm:pt>
    <dgm:pt modelId="{8E622526-E5B1-4360-A4C8-E130901F5F33}" type="pres">
      <dgm:prSet presAssocID="{4D0888B8-84B4-47E2-87ED-08E63B77DE72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373C4-9063-45EE-993E-64F14619D6CD}" type="pres">
      <dgm:prSet presAssocID="{4D0888B8-84B4-47E2-87ED-08E63B77DE72}" presName="descendantText" presStyleLbl="alignAccFollowNode1" presStyleIdx="0" presStyleCnt="5" custScaleY="123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CD001-0015-407D-A87A-7359FB8EB988}" type="pres">
      <dgm:prSet presAssocID="{7560033D-B0B2-447B-993D-F654CA659FC9}" presName="sp" presStyleCnt="0"/>
      <dgm:spPr/>
    </dgm:pt>
    <dgm:pt modelId="{BC0D35A0-6B12-4FB8-B979-EFCBEB686FAC}" type="pres">
      <dgm:prSet presAssocID="{FC3BFEAA-B9A9-468F-91DE-2F05B7826BA8}" presName="linNode" presStyleCnt="0"/>
      <dgm:spPr/>
    </dgm:pt>
    <dgm:pt modelId="{81E30C63-E40D-4094-A6CF-4E68585CCDEF}" type="pres">
      <dgm:prSet presAssocID="{FC3BFEAA-B9A9-468F-91DE-2F05B7826BA8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05245-C535-4E18-B3D6-F17452FC4FC9}" type="pres">
      <dgm:prSet presAssocID="{FC3BFEAA-B9A9-468F-91DE-2F05B7826BA8}" presName="descendantText" presStyleLbl="alignAccFollowNode1" presStyleIdx="1" presStyleCnt="5" custScaleY="1316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BA2219-6D99-45EA-8428-8D2A15A59838}" type="pres">
      <dgm:prSet presAssocID="{3AE13F6E-C47C-4246-847D-22F98F539543}" presName="sp" presStyleCnt="0"/>
      <dgm:spPr/>
    </dgm:pt>
    <dgm:pt modelId="{4CE02E82-6C2D-44A9-AB65-1D9FF8CA0879}" type="pres">
      <dgm:prSet presAssocID="{C5169C55-B05A-4734-99C9-F6B52882A47D}" presName="linNode" presStyleCnt="0"/>
      <dgm:spPr/>
    </dgm:pt>
    <dgm:pt modelId="{EBDFDECE-062A-4A23-A48C-EF1BA0B16FE5}" type="pres">
      <dgm:prSet presAssocID="{C5169C55-B05A-4734-99C9-F6B52882A47D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E718C3-3108-4187-8605-98B3CC191034}" type="pres">
      <dgm:prSet presAssocID="{C5169C55-B05A-4734-99C9-F6B52882A47D}" presName="descendantText" presStyleLbl="alignAccFollowNode1" presStyleIdx="2" presStyleCnt="5" custScaleY="120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A4DB2-B861-457E-8F48-C64BBA6101BD}" type="pres">
      <dgm:prSet presAssocID="{48A219CF-A21A-4BCB-AE29-98609648CEF8}" presName="sp" presStyleCnt="0"/>
      <dgm:spPr/>
    </dgm:pt>
    <dgm:pt modelId="{6E2481F3-49ED-41FF-B674-74BAF2465B07}" type="pres">
      <dgm:prSet presAssocID="{0153F9B4-3B9E-45B9-9913-79A4E29B0A91}" presName="linNode" presStyleCnt="0"/>
      <dgm:spPr/>
    </dgm:pt>
    <dgm:pt modelId="{059663BC-A230-4506-B3A0-4BBFCC9CE0A7}" type="pres">
      <dgm:prSet presAssocID="{0153F9B4-3B9E-45B9-9913-79A4E29B0A91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2DEDE-43E5-4400-9725-F493B9F9BF72}" type="pres">
      <dgm:prSet presAssocID="{0153F9B4-3B9E-45B9-9913-79A4E29B0A91}" presName="descendantText" presStyleLbl="alignAccFollowNode1" presStyleIdx="3" presStyleCnt="5" custScaleY="110087" custLinFactNeighborX="1187" custLinFactNeighborY="16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A15558-B136-4A0E-92FA-5F128E50DC06}" type="pres">
      <dgm:prSet presAssocID="{811E796A-DA03-4E84-95EA-A5F56FD570DB}" presName="sp" presStyleCnt="0"/>
      <dgm:spPr/>
    </dgm:pt>
    <dgm:pt modelId="{1ECDB0AC-FA8B-4755-8CB7-3F4E2D2D48D0}" type="pres">
      <dgm:prSet presAssocID="{374E4EDA-99B8-461A-8C57-7D576CE59B8F}" presName="linNode" presStyleCnt="0"/>
      <dgm:spPr/>
    </dgm:pt>
    <dgm:pt modelId="{409949C5-830A-419F-B5B8-922847D4119C}" type="pres">
      <dgm:prSet presAssocID="{374E4EDA-99B8-461A-8C57-7D576CE59B8F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6FF47-33C0-4A44-A98F-5BC730141569}" type="pres">
      <dgm:prSet presAssocID="{374E4EDA-99B8-461A-8C57-7D576CE59B8F}" presName="descendantText" presStyleLbl="alignAccFollowNode1" presStyleIdx="4" presStyleCnt="5" custScaleY="125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E5A4EB-C879-424F-8D36-F2F701F2B9A0}" srcId="{0C3EC5CA-D8BF-45E3-8CA9-2C7B33036A1F}" destId="{C5169C55-B05A-4734-99C9-F6B52882A47D}" srcOrd="3" destOrd="0" parTransId="{588C177F-CC46-4E94-9CEA-5A2F863E59CC}" sibTransId="{48A219CF-A21A-4BCB-AE29-98609648CEF8}"/>
    <dgm:cxn modelId="{FC21FA1A-4575-405D-9350-C6792C4A25E3}" type="presOf" srcId="{8A761FCB-8DEF-47F2-BA86-881A6CEBF1D3}" destId="{2633761B-80AE-41CD-9A14-E7FFE851ED95}" srcOrd="0" destOrd="0" presId="urn:microsoft.com/office/officeart/2005/8/layout/vList5"/>
    <dgm:cxn modelId="{37D8162E-1EB4-4928-958C-5B286A414860}" type="presOf" srcId="{3381D473-B17B-4C2E-AF66-BD22F3B0E3CD}" destId="{77E718C3-3108-4187-8605-98B3CC191034}" srcOrd="0" destOrd="0" presId="urn:microsoft.com/office/officeart/2005/8/layout/vList5"/>
    <dgm:cxn modelId="{829D45AC-C605-4BCA-B427-890C393A293D}" type="presOf" srcId="{C5169C55-B05A-4734-99C9-F6B52882A47D}" destId="{EBDFDECE-062A-4A23-A48C-EF1BA0B16FE5}" srcOrd="0" destOrd="0" presId="urn:microsoft.com/office/officeart/2005/8/layout/vList5"/>
    <dgm:cxn modelId="{DFC66B36-E85C-4857-BDCF-7C6DAF5222D2}" type="presOf" srcId="{0C3EC5CA-D8BF-45E3-8CA9-2C7B33036A1F}" destId="{05E427B4-2A28-4989-B6F4-A8F5A0EBABCF}" srcOrd="0" destOrd="0" presId="urn:microsoft.com/office/officeart/2005/8/layout/vList5"/>
    <dgm:cxn modelId="{3678A85A-1EAF-4F66-AD45-708B90626769}" srcId="{0C3EC5CA-D8BF-45E3-8CA9-2C7B33036A1F}" destId="{FC3BFEAA-B9A9-468F-91DE-2F05B7826BA8}" srcOrd="2" destOrd="0" parTransId="{DDC07D88-0A99-4E67-932B-7A3B9C1AFC53}" sibTransId="{3AE13F6E-C47C-4246-847D-22F98F539543}"/>
    <dgm:cxn modelId="{61427216-5B00-4A56-A1A1-FB3ACA11D53C}" srcId="{374E4EDA-99B8-461A-8C57-7D576CE59B8F}" destId="{51CED7A1-E4E4-4302-97B2-08C808659D23}" srcOrd="0" destOrd="0" parTransId="{E693F822-CE55-42D8-9BC0-EE80191BFFA2}" sibTransId="{BB602F60-2A81-4021-848A-157D0DC77F95}"/>
    <dgm:cxn modelId="{7036D0BD-6437-4BF7-8BA1-9EF18497CE05}" srcId="{0C3EC5CA-D8BF-45E3-8CA9-2C7B33036A1F}" destId="{4D0888B8-84B4-47E2-87ED-08E63B77DE72}" srcOrd="1" destOrd="0" parTransId="{0616C4D0-DF72-4390-A3A7-A06D5E3FEA76}" sibTransId="{7560033D-B0B2-447B-993D-F654CA659FC9}"/>
    <dgm:cxn modelId="{685096A0-BA68-4BA7-9C73-1B82CCF4A483}" srcId="{0C3EC5CA-D8BF-45E3-8CA9-2C7B33036A1F}" destId="{8A761FCB-8DEF-47F2-BA86-881A6CEBF1D3}" srcOrd="0" destOrd="0" parTransId="{86921F94-E5CA-4993-BBFC-493D127AF322}" sibTransId="{7AA1A08A-7B96-4A88-94F2-4012B64FA20E}"/>
    <dgm:cxn modelId="{6E29E31E-607C-4382-904C-2F3D0894DECB}" type="presOf" srcId="{374E4EDA-99B8-461A-8C57-7D576CE59B8F}" destId="{409949C5-830A-419F-B5B8-922847D4119C}" srcOrd="0" destOrd="0" presId="urn:microsoft.com/office/officeart/2005/8/layout/vList5"/>
    <dgm:cxn modelId="{172A428D-E224-46FC-9CFF-ACE10F878529}" type="presOf" srcId="{51CED7A1-E4E4-4302-97B2-08C808659D23}" destId="{3596FF47-33C0-4A44-A98F-5BC730141569}" srcOrd="0" destOrd="0" presId="urn:microsoft.com/office/officeart/2005/8/layout/vList5"/>
    <dgm:cxn modelId="{34CD6675-3D23-46E9-895D-9800C7C5C808}" type="presOf" srcId="{FC3BFEAA-B9A9-468F-91DE-2F05B7826BA8}" destId="{81E30C63-E40D-4094-A6CF-4E68585CCDEF}" srcOrd="0" destOrd="0" presId="urn:microsoft.com/office/officeart/2005/8/layout/vList5"/>
    <dgm:cxn modelId="{B44753F1-148A-4DEF-9535-DC4FF0AEA33E}" srcId="{C5169C55-B05A-4734-99C9-F6B52882A47D}" destId="{3381D473-B17B-4C2E-AF66-BD22F3B0E3CD}" srcOrd="0" destOrd="0" parTransId="{F79B145C-F1B8-4F0C-9396-9AF8A220AFB8}" sibTransId="{D4D872E9-3FA8-4FDA-9E21-19B6C07765A3}"/>
    <dgm:cxn modelId="{907ECA1E-A6F9-4C8A-857D-39669F86F63A}" type="presOf" srcId="{4D0888B8-84B4-47E2-87ED-08E63B77DE72}" destId="{8E622526-E5B1-4360-A4C8-E130901F5F33}" srcOrd="0" destOrd="0" presId="urn:microsoft.com/office/officeart/2005/8/layout/vList5"/>
    <dgm:cxn modelId="{D0EBBC02-C686-4A05-8246-066DD6CEF408}" srcId="{FC3BFEAA-B9A9-468F-91DE-2F05B7826BA8}" destId="{0499C24B-623D-4C03-B553-96D296E74F1E}" srcOrd="0" destOrd="0" parTransId="{255CDD00-D81A-4B68-A781-E1754DA4C3B9}" sibTransId="{023B8CC5-9490-44C3-A60D-184A83DD7FEF}"/>
    <dgm:cxn modelId="{CABC83F4-E71D-42F4-834C-5B8C3C480B1E}" type="presOf" srcId="{0153F9B4-3B9E-45B9-9913-79A4E29B0A91}" destId="{059663BC-A230-4506-B3A0-4BBFCC9CE0A7}" srcOrd="0" destOrd="0" presId="urn:microsoft.com/office/officeart/2005/8/layout/vList5"/>
    <dgm:cxn modelId="{493346B8-97C5-4201-A3FC-5CFB0C5AE242}" srcId="{0153F9B4-3B9E-45B9-9913-79A4E29B0A91}" destId="{E92370A0-723D-4D09-B7D4-24354B936897}" srcOrd="0" destOrd="0" parTransId="{9FB517A4-AA35-4DDA-A87C-837582B2BCC9}" sibTransId="{DB2D9822-8EA1-4FC8-BC51-991458C8888C}"/>
    <dgm:cxn modelId="{2F3BB55A-F8D6-4254-844E-FFBB9B55054B}" type="presOf" srcId="{83BDEA03-976D-4353-8948-A2FF901BB57A}" destId="{B49373C4-9063-45EE-993E-64F14619D6CD}" srcOrd="0" destOrd="0" presId="urn:microsoft.com/office/officeart/2005/8/layout/vList5"/>
    <dgm:cxn modelId="{8FC57A7D-9CEC-4316-89E8-6752131474FC}" type="presOf" srcId="{E92370A0-723D-4D09-B7D4-24354B936897}" destId="{1482DEDE-43E5-4400-9725-F493B9F9BF72}" srcOrd="0" destOrd="0" presId="urn:microsoft.com/office/officeart/2005/8/layout/vList5"/>
    <dgm:cxn modelId="{B9C60868-ABE6-4B3F-AB2D-9E934CB17A6B}" type="presOf" srcId="{0499C24B-623D-4C03-B553-96D296E74F1E}" destId="{A8905245-C535-4E18-B3D6-F17452FC4FC9}" srcOrd="0" destOrd="0" presId="urn:microsoft.com/office/officeart/2005/8/layout/vList5"/>
    <dgm:cxn modelId="{C908D445-E145-4B89-8364-982DD9D38DCD}" srcId="{0C3EC5CA-D8BF-45E3-8CA9-2C7B33036A1F}" destId="{374E4EDA-99B8-461A-8C57-7D576CE59B8F}" srcOrd="5" destOrd="0" parTransId="{92816A5F-6FF6-4D7A-AD03-A0577DD83FD2}" sibTransId="{ACB40ADC-3728-49C4-9288-4ECF5B000D84}"/>
    <dgm:cxn modelId="{84CD3ECE-A34E-4DF0-903F-11802ECE2CF8}" srcId="{0C3EC5CA-D8BF-45E3-8CA9-2C7B33036A1F}" destId="{0153F9B4-3B9E-45B9-9913-79A4E29B0A91}" srcOrd="4" destOrd="0" parTransId="{1186FF83-E911-4B8D-9F63-41A09F2DD24C}" sibTransId="{811E796A-DA03-4E84-95EA-A5F56FD570DB}"/>
    <dgm:cxn modelId="{122935F3-4AA1-4620-B67C-4C18D45562E2}" srcId="{4D0888B8-84B4-47E2-87ED-08E63B77DE72}" destId="{83BDEA03-976D-4353-8948-A2FF901BB57A}" srcOrd="0" destOrd="0" parTransId="{2ABA1B2A-DADF-46B7-9E7A-745A00CC4BB8}" sibTransId="{F3271A20-797F-493B-BC71-4893AF1F77C5}"/>
    <dgm:cxn modelId="{E847588F-A11E-472E-8197-F2E73FDF2FAD}" type="presParOf" srcId="{05E427B4-2A28-4989-B6F4-A8F5A0EBABCF}" destId="{22B1545F-DDB5-4D45-9B76-BDD776376A13}" srcOrd="0" destOrd="0" presId="urn:microsoft.com/office/officeart/2005/8/layout/vList5"/>
    <dgm:cxn modelId="{2482F0F9-3386-492E-91B7-5E472ED6090F}" type="presParOf" srcId="{22B1545F-DDB5-4D45-9B76-BDD776376A13}" destId="{2633761B-80AE-41CD-9A14-E7FFE851ED95}" srcOrd="0" destOrd="0" presId="urn:microsoft.com/office/officeart/2005/8/layout/vList5"/>
    <dgm:cxn modelId="{5D0B817A-CF8F-4C56-A87E-A4C668F85BE7}" type="presParOf" srcId="{05E427B4-2A28-4989-B6F4-A8F5A0EBABCF}" destId="{C82885AE-0688-4420-8F17-8E85884762DE}" srcOrd="1" destOrd="0" presId="urn:microsoft.com/office/officeart/2005/8/layout/vList5"/>
    <dgm:cxn modelId="{C9AB7450-2F79-4BD0-B3D2-C12BC090D1FE}" type="presParOf" srcId="{05E427B4-2A28-4989-B6F4-A8F5A0EBABCF}" destId="{41248CB1-08E4-4168-AD01-1DE4099196D2}" srcOrd="2" destOrd="0" presId="urn:microsoft.com/office/officeart/2005/8/layout/vList5"/>
    <dgm:cxn modelId="{D3743C3F-4790-4FAA-9A0A-439CD2365F59}" type="presParOf" srcId="{41248CB1-08E4-4168-AD01-1DE4099196D2}" destId="{8E622526-E5B1-4360-A4C8-E130901F5F33}" srcOrd="0" destOrd="0" presId="urn:microsoft.com/office/officeart/2005/8/layout/vList5"/>
    <dgm:cxn modelId="{2E824CFD-EFCE-40DC-A419-0B9C219D681A}" type="presParOf" srcId="{41248CB1-08E4-4168-AD01-1DE4099196D2}" destId="{B49373C4-9063-45EE-993E-64F14619D6CD}" srcOrd="1" destOrd="0" presId="urn:microsoft.com/office/officeart/2005/8/layout/vList5"/>
    <dgm:cxn modelId="{E95A4CD6-51B3-4550-9212-52DF38580167}" type="presParOf" srcId="{05E427B4-2A28-4989-B6F4-A8F5A0EBABCF}" destId="{17BCD001-0015-407D-A87A-7359FB8EB988}" srcOrd="3" destOrd="0" presId="urn:microsoft.com/office/officeart/2005/8/layout/vList5"/>
    <dgm:cxn modelId="{40D6FD7B-280E-46D1-9E9E-5D03880E9F18}" type="presParOf" srcId="{05E427B4-2A28-4989-B6F4-A8F5A0EBABCF}" destId="{BC0D35A0-6B12-4FB8-B979-EFCBEB686FAC}" srcOrd="4" destOrd="0" presId="urn:microsoft.com/office/officeart/2005/8/layout/vList5"/>
    <dgm:cxn modelId="{942F8A06-36CD-4219-B3E2-A7AE8F357A49}" type="presParOf" srcId="{BC0D35A0-6B12-4FB8-B979-EFCBEB686FAC}" destId="{81E30C63-E40D-4094-A6CF-4E68585CCDEF}" srcOrd="0" destOrd="0" presId="urn:microsoft.com/office/officeart/2005/8/layout/vList5"/>
    <dgm:cxn modelId="{FC62F268-9C3E-4307-9C19-BFFC1700EBCC}" type="presParOf" srcId="{BC0D35A0-6B12-4FB8-B979-EFCBEB686FAC}" destId="{A8905245-C535-4E18-B3D6-F17452FC4FC9}" srcOrd="1" destOrd="0" presId="urn:microsoft.com/office/officeart/2005/8/layout/vList5"/>
    <dgm:cxn modelId="{6A8C92BA-6AE9-4CBB-80F2-EB3830B5D337}" type="presParOf" srcId="{05E427B4-2A28-4989-B6F4-A8F5A0EBABCF}" destId="{90BA2219-6D99-45EA-8428-8D2A15A59838}" srcOrd="5" destOrd="0" presId="urn:microsoft.com/office/officeart/2005/8/layout/vList5"/>
    <dgm:cxn modelId="{D8B6805B-F73E-4D35-B7EB-A812DCC81443}" type="presParOf" srcId="{05E427B4-2A28-4989-B6F4-A8F5A0EBABCF}" destId="{4CE02E82-6C2D-44A9-AB65-1D9FF8CA0879}" srcOrd="6" destOrd="0" presId="urn:microsoft.com/office/officeart/2005/8/layout/vList5"/>
    <dgm:cxn modelId="{FE5FC4AA-E86F-4664-97B8-22E3E564399E}" type="presParOf" srcId="{4CE02E82-6C2D-44A9-AB65-1D9FF8CA0879}" destId="{EBDFDECE-062A-4A23-A48C-EF1BA0B16FE5}" srcOrd="0" destOrd="0" presId="urn:microsoft.com/office/officeart/2005/8/layout/vList5"/>
    <dgm:cxn modelId="{DD3A4EAE-4D84-4A80-9F11-A635483A07CB}" type="presParOf" srcId="{4CE02E82-6C2D-44A9-AB65-1D9FF8CA0879}" destId="{77E718C3-3108-4187-8605-98B3CC191034}" srcOrd="1" destOrd="0" presId="urn:microsoft.com/office/officeart/2005/8/layout/vList5"/>
    <dgm:cxn modelId="{9DD3AD91-5081-46E9-A197-0FF557B412FC}" type="presParOf" srcId="{05E427B4-2A28-4989-B6F4-A8F5A0EBABCF}" destId="{283A4DB2-B861-457E-8F48-C64BBA6101BD}" srcOrd="7" destOrd="0" presId="urn:microsoft.com/office/officeart/2005/8/layout/vList5"/>
    <dgm:cxn modelId="{EC57A26B-1ECA-41D7-97D4-DB6FFE41FFB7}" type="presParOf" srcId="{05E427B4-2A28-4989-B6F4-A8F5A0EBABCF}" destId="{6E2481F3-49ED-41FF-B674-74BAF2465B07}" srcOrd="8" destOrd="0" presId="urn:microsoft.com/office/officeart/2005/8/layout/vList5"/>
    <dgm:cxn modelId="{05037317-C773-474D-804F-D2E044FF54E6}" type="presParOf" srcId="{6E2481F3-49ED-41FF-B674-74BAF2465B07}" destId="{059663BC-A230-4506-B3A0-4BBFCC9CE0A7}" srcOrd="0" destOrd="0" presId="urn:microsoft.com/office/officeart/2005/8/layout/vList5"/>
    <dgm:cxn modelId="{69274161-51DF-45D2-A2A2-B33C903409BC}" type="presParOf" srcId="{6E2481F3-49ED-41FF-B674-74BAF2465B07}" destId="{1482DEDE-43E5-4400-9725-F493B9F9BF72}" srcOrd="1" destOrd="0" presId="urn:microsoft.com/office/officeart/2005/8/layout/vList5"/>
    <dgm:cxn modelId="{42B6A503-8E96-4D7F-BDFF-E481841BD4C2}" type="presParOf" srcId="{05E427B4-2A28-4989-B6F4-A8F5A0EBABCF}" destId="{CCA15558-B136-4A0E-92FA-5F128E50DC06}" srcOrd="9" destOrd="0" presId="urn:microsoft.com/office/officeart/2005/8/layout/vList5"/>
    <dgm:cxn modelId="{62F18659-880D-40CA-BD19-638EF238A854}" type="presParOf" srcId="{05E427B4-2A28-4989-B6F4-A8F5A0EBABCF}" destId="{1ECDB0AC-FA8B-4755-8CB7-3F4E2D2D48D0}" srcOrd="10" destOrd="0" presId="urn:microsoft.com/office/officeart/2005/8/layout/vList5"/>
    <dgm:cxn modelId="{F3D8B7B5-BB28-4C15-B7AD-27E8638D5DB1}" type="presParOf" srcId="{1ECDB0AC-FA8B-4755-8CB7-3F4E2D2D48D0}" destId="{409949C5-830A-419F-B5B8-922847D4119C}" srcOrd="0" destOrd="0" presId="urn:microsoft.com/office/officeart/2005/8/layout/vList5"/>
    <dgm:cxn modelId="{81F0AD9A-33FB-4E43-83CE-8CAFC5AF28D2}" type="presParOf" srcId="{1ECDB0AC-FA8B-4755-8CB7-3F4E2D2D48D0}" destId="{3596FF47-33C0-4A44-A98F-5BC730141569}" srcOrd="1" destOrd="0" presId="urn:microsoft.com/office/officeart/2005/8/layout/vList5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030A9E-E80F-4B4C-9BBD-BEFF71796C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2B1986-AC23-41CD-8000-A2BCA7E730BC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77D7DE83-D6F2-4450-98F2-92269A456AC8}" type="parTrans" cxnId="{FDAAA326-F534-4F1F-BFBA-ED8F1951E55B}">
      <dgm:prSet/>
      <dgm:spPr/>
      <dgm:t>
        <a:bodyPr/>
        <a:lstStyle/>
        <a:p>
          <a:endParaRPr lang="en-US"/>
        </a:p>
      </dgm:t>
    </dgm:pt>
    <dgm:pt modelId="{406EA6E2-94A0-4A58-B8D0-5ED9CCDD3FB7}" type="sibTrans" cxnId="{FDAAA326-F534-4F1F-BFBA-ED8F1951E55B}">
      <dgm:prSet/>
      <dgm:spPr/>
      <dgm:t>
        <a:bodyPr/>
        <a:lstStyle/>
        <a:p>
          <a:endParaRPr lang="en-US"/>
        </a:p>
      </dgm:t>
    </dgm:pt>
    <dgm:pt modelId="{B35AEE33-0B3C-423F-BC4D-894E62F9187F}">
      <dgm:prSet phldrT="[Text]" custT="1"/>
      <dgm:spPr/>
      <dgm:t>
        <a:bodyPr/>
        <a:lstStyle/>
        <a:p>
          <a:endParaRPr lang="en-US" sz="11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80BE85-CE20-47E1-8F6A-C255438DACB2}" type="parTrans" cxnId="{4CF8CEDE-E8FB-4BF0-BBDC-A0AD9C02EA50}">
      <dgm:prSet/>
      <dgm:spPr/>
      <dgm:t>
        <a:bodyPr/>
        <a:lstStyle/>
        <a:p>
          <a:endParaRPr lang="en-US"/>
        </a:p>
      </dgm:t>
    </dgm:pt>
    <dgm:pt modelId="{E5E14C14-427F-4E11-B9EA-B3B879EDAD53}" type="sibTrans" cxnId="{4CF8CEDE-E8FB-4BF0-BBDC-A0AD9C02EA50}">
      <dgm:prSet/>
      <dgm:spPr/>
      <dgm:t>
        <a:bodyPr/>
        <a:lstStyle/>
        <a:p>
          <a:endParaRPr lang="en-US"/>
        </a:p>
      </dgm:t>
    </dgm:pt>
    <dgm:pt modelId="{CCEC9256-66C8-48E7-95AF-CBDC5AFC0679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B291C464-1321-45FC-8C12-6E8D585EFD17}" type="parTrans" cxnId="{D08A4639-0284-4757-9EEB-77E8EF12256A}">
      <dgm:prSet/>
      <dgm:spPr/>
      <dgm:t>
        <a:bodyPr/>
        <a:lstStyle/>
        <a:p>
          <a:endParaRPr lang="en-US"/>
        </a:p>
      </dgm:t>
    </dgm:pt>
    <dgm:pt modelId="{C8E69F74-9B26-4E63-8CD9-8F84811AA848}" type="sibTrans" cxnId="{D08A4639-0284-4757-9EEB-77E8EF12256A}">
      <dgm:prSet/>
      <dgm:spPr/>
      <dgm:t>
        <a:bodyPr/>
        <a:lstStyle/>
        <a:p>
          <a:endParaRPr lang="en-US"/>
        </a:p>
      </dgm:t>
    </dgm:pt>
    <dgm:pt modelId="{77854B15-F814-4A04-BDBE-1C3447465236}">
      <dgm:prSet phldrT="[Text]" custT="1"/>
      <dgm:spPr/>
      <dgm:t>
        <a:bodyPr/>
        <a:lstStyle/>
        <a:p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1CE3BA-FFB1-42EE-9F03-5E4833990395}" type="parTrans" cxnId="{60AE2B48-269D-4478-8D1C-A23FA0433AE5}">
      <dgm:prSet/>
      <dgm:spPr/>
      <dgm:t>
        <a:bodyPr/>
        <a:lstStyle/>
        <a:p>
          <a:endParaRPr lang="en-US"/>
        </a:p>
      </dgm:t>
    </dgm:pt>
    <dgm:pt modelId="{46C90DBA-B89D-4237-B051-5E8CAF3106B7}" type="sibTrans" cxnId="{60AE2B48-269D-4478-8D1C-A23FA0433AE5}">
      <dgm:prSet/>
      <dgm:spPr/>
      <dgm:t>
        <a:bodyPr/>
        <a:lstStyle/>
        <a:p>
          <a:endParaRPr lang="en-US"/>
        </a:p>
      </dgm:t>
    </dgm:pt>
    <dgm:pt modelId="{84DA73E1-5AA6-476F-AFF1-B98C1946E198}">
      <dgm:prSet phldrT="[Text]"/>
      <dgm:spPr/>
      <dgm:t>
        <a:bodyPr/>
        <a:lstStyle/>
        <a:p>
          <a:r>
            <a:rPr lang="en-US" dirty="0"/>
            <a:t>3</a:t>
          </a:r>
        </a:p>
      </dgm:t>
    </dgm:pt>
    <dgm:pt modelId="{B69B21E5-EF19-4C35-92CA-DA007CC2A4AF}" type="parTrans" cxnId="{6EEE2085-2F47-46A8-9057-9D384040A2A3}">
      <dgm:prSet/>
      <dgm:spPr/>
      <dgm:t>
        <a:bodyPr/>
        <a:lstStyle/>
        <a:p>
          <a:endParaRPr lang="en-US"/>
        </a:p>
      </dgm:t>
    </dgm:pt>
    <dgm:pt modelId="{274725F3-03FE-4847-8A1F-2A14992C6DED}" type="sibTrans" cxnId="{6EEE2085-2F47-46A8-9057-9D384040A2A3}">
      <dgm:prSet/>
      <dgm:spPr/>
      <dgm:t>
        <a:bodyPr/>
        <a:lstStyle/>
        <a:p>
          <a:endParaRPr lang="en-US"/>
        </a:p>
      </dgm:t>
    </dgm:pt>
    <dgm:pt modelId="{C50CA424-AFEA-41A6-A23A-2194068FD226}">
      <dgm:prSet phldrT="[Text]" custT="1"/>
      <dgm:spPr/>
      <dgm:t>
        <a:bodyPr/>
        <a:lstStyle/>
        <a:p>
          <a:endParaRPr lang="en-US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331964-C96E-475E-8AA1-66F75B6761F0}" type="parTrans" cxnId="{C24C29C6-1DCE-40C9-97DA-30D407002805}">
      <dgm:prSet/>
      <dgm:spPr/>
      <dgm:t>
        <a:bodyPr/>
        <a:lstStyle/>
        <a:p>
          <a:endParaRPr lang="en-US"/>
        </a:p>
      </dgm:t>
    </dgm:pt>
    <dgm:pt modelId="{9CD34531-0E91-423B-B635-5077C6DCD420}" type="sibTrans" cxnId="{C24C29C6-1DCE-40C9-97DA-30D407002805}">
      <dgm:prSet/>
      <dgm:spPr/>
      <dgm:t>
        <a:bodyPr/>
        <a:lstStyle/>
        <a:p>
          <a:endParaRPr lang="en-US"/>
        </a:p>
      </dgm:t>
    </dgm:pt>
    <dgm:pt modelId="{A70F4E77-5866-4252-A37F-58F9E8972809}">
      <dgm:prSet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Submit your Immunization Records to the Wellness Center.</a:t>
          </a:r>
          <a:endParaRPr lang="en-US" sz="18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4901834-ECFF-4DAD-8469-0916B27E5E55}" type="parTrans" cxnId="{2649D25E-C989-46D7-9231-72EDFA26B2C4}">
      <dgm:prSet/>
      <dgm:spPr/>
      <dgm:t>
        <a:bodyPr/>
        <a:lstStyle/>
        <a:p>
          <a:endParaRPr lang="en-US"/>
        </a:p>
      </dgm:t>
    </dgm:pt>
    <dgm:pt modelId="{239F0D0C-0283-4861-8C84-5591328167CF}" type="sibTrans" cxnId="{2649D25E-C989-46D7-9231-72EDFA26B2C4}">
      <dgm:prSet/>
      <dgm:spPr/>
      <dgm:t>
        <a:bodyPr/>
        <a:lstStyle/>
        <a:p>
          <a:endParaRPr lang="en-US"/>
        </a:p>
      </dgm:t>
    </dgm:pt>
    <dgm:pt modelId="{C8569899-CADB-4235-897E-84695B179D35}">
      <dgm:prSet custT="1"/>
      <dgm:spPr/>
      <dgm:t>
        <a:bodyPr/>
        <a:lstStyle/>
        <a:p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Immunization records </a:t>
          </a:r>
          <a:r>
            <a:rPr lang="en-US" sz="1800" b="1" u="sng" dirty="0" smtClean="0">
              <a:latin typeface="Arial" panose="020B0604020202020204" pitchFamily="34" charset="0"/>
              <a:cs typeface="Arial" panose="020B0604020202020204" pitchFamily="34" charset="0"/>
            </a:rPr>
            <a:t>must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 be submitted prior to coming to campus. </a:t>
          </a:r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Email Medical Form to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hwwc@bowiestate.edu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9F4AA3-AC7D-497F-A966-B9A1FDA71A12}" type="parTrans" cxnId="{4A6A40A8-319D-4209-93A4-DE599B65036E}">
      <dgm:prSet/>
      <dgm:spPr/>
      <dgm:t>
        <a:bodyPr/>
        <a:lstStyle/>
        <a:p>
          <a:endParaRPr lang="en-US"/>
        </a:p>
      </dgm:t>
    </dgm:pt>
    <dgm:pt modelId="{B49CBDCA-2279-4030-AC4C-48334ECA94AE}" type="sibTrans" cxnId="{4A6A40A8-319D-4209-93A4-DE599B65036E}">
      <dgm:prSet/>
      <dgm:spPr/>
      <dgm:t>
        <a:bodyPr/>
        <a:lstStyle/>
        <a:p>
          <a:endParaRPr lang="en-US"/>
        </a:p>
      </dgm:t>
    </dgm:pt>
    <dgm:pt modelId="{CBBE5C5F-8815-4DFE-9106-25A8D686CE85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Complete the </a:t>
          </a:r>
          <a:r>
            <a:rPr lang="en-US" sz="1800" b="1" dirty="0">
              <a:latin typeface="Arial" panose="020B0604020202020204" pitchFamily="34" charset="0"/>
              <a:cs typeface="Arial" panose="020B0604020202020204" pitchFamily="34" charset="0"/>
            </a:rPr>
            <a:t>Family Educational Rights and Privacy Act (FERPA) form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https://www.bowiestate.edu/about/administration-and-governance/division-of-enrollment-management/registrars-office/student-privacy-ferpa.php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B55713-1041-4425-9935-8A5803B3DFF8}" type="parTrans" cxnId="{EE312EE1-D12C-411E-A271-07613E9A9886}">
      <dgm:prSet/>
      <dgm:spPr/>
      <dgm:t>
        <a:bodyPr/>
        <a:lstStyle/>
        <a:p>
          <a:endParaRPr lang="en-US"/>
        </a:p>
      </dgm:t>
    </dgm:pt>
    <dgm:pt modelId="{9C1A23B7-DDAC-4344-97D9-938C5E387E8F}" type="sibTrans" cxnId="{EE312EE1-D12C-411E-A271-07613E9A9886}">
      <dgm:prSet/>
      <dgm:spPr/>
      <dgm:t>
        <a:bodyPr/>
        <a:lstStyle/>
        <a:p>
          <a:endParaRPr lang="en-US"/>
        </a:p>
      </dgm:t>
    </dgm:pt>
    <dgm:pt modelId="{BFE96D80-D5BF-44D9-9A03-978F1D9E5C3B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Signed form gives University permission to share student information</a:t>
          </a:r>
        </a:p>
      </dgm:t>
    </dgm:pt>
    <dgm:pt modelId="{85CD9587-7ABC-4736-925A-69CE100280A2}" type="parTrans" cxnId="{6C93C061-BBC2-449E-8619-FC9AEF815788}">
      <dgm:prSet/>
      <dgm:spPr/>
      <dgm:t>
        <a:bodyPr/>
        <a:lstStyle/>
        <a:p>
          <a:endParaRPr lang="en-US"/>
        </a:p>
      </dgm:t>
    </dgm:pt>
    <dgm:pt modelId="{4A5F21F5-C6A0-41D3-8D99-C5883D8E42CF}" type="sibTrans" cxnId="{6C93C061-BBC2-449E-8619-FC9AEF815788}">
      <dgm:prSet/>
      <dgm:spPr/>
      <dgm:t>
        <a:bodyPr/>
        <a:lstStyle/>
        <a:p>
          <a:endParaRPr lang="en-US"/>
        </a:p>
      </dgm:t>
    </dgm:pt>
    <dgm:pt modelId="{F8989043-2DFC-499A-8306-D26FB0AEBA48}">
      <dgm:prSet custT="1"/>
      <dgm:spPr/>
      <dgm:t>
        <a:bodyPr/>
        <a:lstStyle/>
        <a:p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C42E477-8DDE-48A7-BAB6-C0692A7E6C44}" type="parTrans" cxnId="{C3F34FED-6D06-4E8D-AC76-7C22708E3243}">
      <dgm:prSet/>
      <dgm:spPr/>
      <dgm:t>
        <a:bodyPr/>
        <a:lstStyle/>
        <a:p>
          <a:endParaRPr lang="en-US"/>
        </a:p>
      </dgm:t>
    </dgm:pt>
    <dgm:pt modelId="{74EE0C3C-66C3-4B7F-9143-E3D90BF776E1}" type="sibTrans" cxnId="{C3F34FED-6D06-4E8D-AC76-7C22708E3243}">
      <dgm:prSet/>
      <dgm:spPr/>
      <dgm:t>
        <a:bodyPr/>
        <a:lstStyle/>
        <a:p>
          <a:endParaRPr lang="en-US"/>
        </a:p>
      </dgm:t>
    </dgm:pt>
    <dgm:pt modelId="{20AB7F48-116F-42E7-AD6D-698F39D0C280}">
      <dgm:prSet custT="1"/>
      <dgm:spPr/>
      <dgm:t>
        <a:bodyPr/>
        <a:lstStyle/>
        <a:p>
          <a:r>
            <a: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Visit </a:t>
          </a:r>
          <a:r>
            <a:rPr lang="en-US" sz="18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our Bookstore </a:t>
          </a:r>
          <a:r>
            <a: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website </a:t>
          </a:r>
          <a:r>
            <a:rPr lang="en-US" sz="18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dirty="0" smtClean="0">
              <a:hlinkClick xmlns:r="http://schemas.openxmlformats.org/officeDocument/2006/relationships" r:id="rId3"/>
            </a:rPr>
            <a:t>https://www.bkstr.com/bowiestatestore/home</a:t>
          </a:r>
          <a:endParaRPr lang="en-US" sz="18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0C7070-1F9F-4D0F-9355-CFD6A61BF810}" type="parTrans" cxnId="{AE6FF56A-1D83-4939-B0D0-264CF52405B8}">
      <dgm:prSet/>
      <dgm:spPr/>
      <dgm:t>
        <a:bodyPr/>
        <a:lstStyle/>
        <a:p>
          <a:endParaRPr lang="en-US"/>
        </a:p>
      </dgm:t>
    </dgm:pt>
    <dgm:pt modelId="{CDF8D142-DC07-4594-921A-89DE504CEA2F}" type="sibTrans" cxnId="{AE6FF56A-1D83-4939-B0D0-264CF52405B8}">
      <dgm:prSet/>
      <dgm:spPr/>
      <dgm:t>
        <a:bodyPr/>
        <a:lstStyle/>
        <a:p>
          <a:endParaRPr lang="en-US"/>
        </a:p>
      </dgm:t>
    </dgm:pt>
    <dgm:pt modelId="{C8C74076-6103-4C42-9AB8-CF19E7D70223}">
      <dgm:prSet custT="1"/>
      <dgm:spPr/>
      <dgm:t>
        <a:bodyPr/>
        <a:lstStyle/>
        <a:p>
          <a:r>
            <a: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Check </a:t>
          </a:r>
          <a:r>
            <a:rPr lang="en-US" sz="18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your </a:t>
          </a:r>
          <a:r>
            <a:rPr lang="en-US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course syllabus to confirm textbook use prior to refund deadline  </a:t>
          </a:r>
        </a:p>
      </dgm:t>
    </dgm:pt>
    <dgm:pt modelId="{9CBD039C-ADE2-4B4E-9405-E0FE7C77F160}" type="parTrans" cxnId="{2B9261C2-C9DE-4A2C-81E9-9728E96B0D72}">
      <dgm:prSet/>
      <dgm:spPr/>
      <dgm:t>
        <a:bodyPr/>
        <a:lstStyle/>
        <a:p>
          <a:endParaRPr lang="en-US"/>
        </a:p>
      </dgm:t>
    </dgm:pt>
    <dgm:pt modelId="{ACDF03DB-F439-499D-8AB3-1203A9C43471}" type="sibTrans" cxnId="{2B9261C2-C9DE-4A2C-81E9-9728E96B0D72}">
      <dgm:prSet/>
      <dgm:spPr/>
      <dgm:t>
        <a:bodyPr/>
        <a:lstStyle/>
        <a:p>
          <a:endParaRPr lang="en-US"/>
        </a:p>
      </dgm:t>
    </dgm:pt>
    <dgm:pt modelId="{B8F3D798-9A55-4A0C-B427-1FD63B2BCB2F}">
      <dgm:prSet custT="1"/>
      <dgm:spPr/>
      <dgm:t>
        <a:bodyPr/>
        <a:lstStyle/>
        <a:p>
          <a:endParaRPr lang="en-US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C751ED-B092-4279-8794-D32EA7D13E99}" type="parTrans" cxnId="{C8E71005-69B4-4597-B3E1-AEA1009CCD2D}">
      <dgm:prSet/>
      <dgm:spPr/>
      <dgm:t>
        <a:bodyPr/>
        <a:lstStyle/>
        <a:p>
          <a:endParaRPr lang="en-US"/>
        </a:p>
      </dgm:t>
    </dgm:pt>
    <dgm:pt modelId="{584E3900-1C0B-4B13-B6C8-5DEBEAA77631}" type="sibTrans" cxnId="{C8E71005-69B4-4597-B3E1-AEA1009CCD2D}">
      <dgm:prSet/>
      <dgm:spPr/>
      <dgm:t>
        <a:bodyPr/>
        <a:lstStyle/>
        <a:p>
          <a:endParaRPr lang="en-US"/>
        </a:p>
      </dgm:t>
    </dgm:pt>
    <dgm:pt modelId="{24C15FB5-937D-45C5-AC86-E8A1AB86C1DD}">
      <dgm:prSet custT="1"/>
      <dgm:spPr/>
      <dgm:t>
        <a:bodyPr/>
        <a:lstStyle/>
        <a:p>
          <a:r>
            <a:rPr lang="en-US" sz="18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Textbooks may be purchased or rented from the Bookstore or online vendors.</a:t>
          </a:r>
          <a:endParaRPr lang="en-US" sz="18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80D89C-58E0-428A-8BAC-16B70849C286}" type="parTrans" cxnId="{085D6068-EBC3-4BD4-977F-D5C30E06AF33}">
      <dgm:prSet/>
      <dgm:spPr/>
      <dgm:t>
        <a:bodyPr/>
        <a:lstStyle/>
        <a:p>
          <a:endParaRPr lang="en-US"/>
        </a:p>
      </dgm:t>
    </dgm:pt>
    <dgm:pt modelId="{65710F66-322C-496D-9166-278C5B93A4D9}" type="sibTrans" cxnId="{085D6068-EBC3-4BD4-977F-D5C30E06AF33}">
      <dgm:prSet/>
      <dgm:spPr/>
      <dgm:t>
        <a:bodyPr/>
        <a:lstStyle/>
        <a:p>
          <a:endParaRPr lang="en-US"/>
        </a:p>
      </dgm:t>
    </dgm:pt>
    <dgm:pt modelId="{16E3EB75-3604-4152-9560-74B6C4E33C26}">
      <dgm:prSet custT="1"/>
      <dgm:spPr/>
      <dgm:t>
        <a:bodyPr/>
        <a:lstStyle/>
        <a:p>
          <a:endParaRPr lang="en-US" sz="105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75FC1D-17D6-4D47-B092-52F09039BC2C}" type="parTrans" cxnId="{FEE17645-C9D1-4C21-A957-6AF8C0A20283}">
      <dgm:prSet/>
      <dgm:spPr/>
      <dgm:t>
        <a:bodyPr/>
        <a:lstStyle/>
        <a:p>
          <a:endParaRPr lang="en-US"/>
        </a:p>
      </dgm:t>
    </dgm:pt>
    <dgm:pt modelId="{1073CFCD-2D1B-48F7-A4BC-BE5DA2365A71}" type="sibTrans" cxnId="{FEE17645-C9D1-4C21-A957-6AF8C0A20283}">
      <dgm:prSet/>
      <dgm:spPr/>
      <dgm:t>
        <a:bodyPr/>
        <a:lstStyle/>
        <a:p>
          <a:endParaRPr lang="en-US"/>
        </a:p>
      </dgm:t>
    </dgm:pt>
    <dgm:pt modelId="{96E97EC6-FC87-4EF7-A806-FC4BD2FBD801}">
      <dgm:prSet custT="1"/>
      <dgm:spPr/>
      <dgm:t>
        <a:bodyPr/>
        <a:lstStyle/>
        <a:p>
          <a:endParaRPr lang="en-US" sz="9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48E702-E723-4631-B147-CECA5888AFEB}" type="parTrans" cxnId="{AB570657-49F8-430D-8672-39343D0C20DA}">
      <dgm:prSet/>
      <dgm:spPr/>
      <dgm:t>
        <a:bodyPr/>
        <a:lstStyle/>
        <a:p>
          <a:endParaRPr lang="en-US"/>
        </a:p>
      </dgm:t>
    </dgm:pt>
    <dgm:pt modelId="{F269B12D-ACE5-408A-9B7E-4558BFD62169}" type="sibTrans" cxnId="{AB570657-49F8-430D-8672-39343D0C20DA}">
      <dgm:prSet/>
      <dgm:spPr/>
      <dgm:t>
        <a:bodyPr/>
        <a:lstStyle/>
        <a:p>
          <a:endParaRPr lang="en-US"/>
        </a:p>
      </dgm:t>
    </dgm:pt>
    <dgm:pt modelId="{E39E8B40-A41D-4FE9-BB14-0DD554DCA9DF}">
      <dgm:prSet custT="1"/>
      <dgm:spPr/>
      <dgm:t>
        <a:bodyPr/>
        <a:lstStyle/>
        <a:p>
          <a:endParaRPr lang="en-US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91EBA9-F6D0-4317-9D7C-EFFD00AEFA29}" type="parTrans" cxnId="{27200635-116E-40F4-909A-3A945B608DC3}">
      <dgm:prSet/>
      <dgm:spPr/>
      <dgm:t>
        <a:bodyPr/>
        <a:lstStyle/>
        <a:p>
          <a:endParaRPr lang="en-US"/>
        </a:p>
      </dgm:t>
    </dgm:pt>
    <dgm:pt modelId="{F14334E2-FC96-4837-B62F-AF20743F542A}" type="sibTrans" cxnId="{27200635-116E-40F4-909A-3A945B608DC3}">
      <dgm:prSet/>
      <dgm:spPr/>
      <dgm:t>
        <a:bodyPr/>
        <a:lstStyle/>
        <a:p>
          <a:endParaRPr lang="en-US"/>
        </a:p>
      </dgm:t>
    </dgm:pt>
    <dgm:pt modelId="{BC39E2AE-2D59-4A1F-88C5-B18DE25D857A}">
      <dgm:prSet custT="1"/>
      <dgm:spPr/>
      <dgm:t>
        <a:bodyPr/>
        <a:lstStyle/>
        <a:p>
          <a:endParaRPr lang="en-US" sz="7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58B989-D38C-4D51-96D2-FF7F0CFBF5B4}" type="parTrans" cxnId="{7A7650CE-5966-4A75-82E8-76E3B03DEEE5}">
      <dgm:prSet/>
      <dgm:spPr/>
      <dgm:t>
        <a:bodyPr/>
        <a:lstStyle/>
        <a:p>
          <a:endParaRPr lang="en-US"/>
        </a:p>
      </dgm:t>
    </dgm:pt>
    <dgm:pt modelId="{094742D3-16C0-4C05-9C1C-27165AD05CEB}" type="sibTrans" cxnId="{7A7650CE-5966-4A75-82E8-76E3B03DEEE5}">
      <dgm:prSet/>
      <dgm:spPr/>
      <dgm:t>
        <a:bodyPr/>
        <a:lstStyle/>
        <a:p>
          <a:endParaRPr lang="en-US"/>
        </a:p>
      </dgm:t>
    </dgm:pt>
    <dgm:pt modelId="{FFB7A9C2-13EA-45B9-89EC-9ADD68747307}">
      <dgm:prSet custT="1"/>
      <dgm:spPr/>
      <dgm:t>
        <a:bodyPr/>
        <a:lstStyle/>
        <a:p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6F190C-F2A7-48EA-A404-5B86F78E8F47}" type="parTrans" cxnId="{247CE64D-519B-4115-8371-6C8DDFC18CC9}">
      <dgm:prSet/>
      <dgm:spPr/>
      <dgm:t>
        <a:bodyPr/>
        <a:lstStyle/>
        <a:p>
          <a:endParaRPr lang="en-US"/>
        </a:p>
      </dgm:t>
    </dgm:pt>
    <dgm:pt modelId="{FA4426C3-0252-467F-B81F-3E07B677A6BF}" type="sibTrans" cxnId="{247CE64D-519B-4115-8371-6C8DDFC18CC9}">
      <dgm:prSet/>
      <dgm:spPr/>
      <dgm:t>
        <a:bodyPr/>
        <a:lstStyle/>
        <a:p>
          <a:endParaRPr lang="en-US"/>
        </a:p>
      </dgm:t>
    </dgm:pt>
    <dgm:pt modelId="{2F1BE65B-EDBE-47A4-919F-4094CFDDB0CC}" type="pres">
      <dgm:prSet presAssocID="{E9030A9E-E80F-4B4C-9BBD-BEFF71796C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59FDA6-DAEA-40D2-BC0E-B38396BC3033}" type="pres">
      <dgm:prSet presAssocID="{4C2B1986-AC23-41CD-8000-A2BCA7E730BC}" presName="composite" presStyleCnt="0"/>
      <dgm:spPr/>
    </dgm:pt>
    <dgm:pt modelId="{6C6B7687-5D00-4402-B7ED-21CA3A798F2B}" type="pres">
      <dgm:prSet presAssocID="{4C2B1986-AC23-41CD-8000-A2BCA7E730B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2FAAA9-D610-43F3-8D6A-B5944F291D9D}" type="pres">
      <dgm:prSet presAssocID="{4C2B1986-AC23-41CD-8000-A2BCA7E730BC}" presName="descendantText" presStyleLbl="alignAcc1" presStyleIdx="0" presStyleCnt="3" custScaleY="1060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62A7D-7A2F-4F37-9235-0600DB898CA7}" type="pres">
      <dgm:prSet presAssocID="{406EA6E2-94A0-4A58-B8D0-5ED9CCDD3FB7}" presName="sp" presStyleCnt="0"/>
      <dgm:spPr/>
    </dgm:pt>
    <dgm:pt modelId="{755D8909-3AC8-4EBD-9837-3C902A15655D}" type="pres">
      <dgm:prSet presAssocID="{CCEC9256-66C8-48E7-95AF-CBDC5AFC0679}" presName="composite" presStyleCnt="0"/>
      <dgm:spPr/>
    </dgm:pt>
    <dgm:pt modelId="{B322646B-B9B5-4A2C-996F-19D547DDC6CA}" type="pres">
      <dgm:prSet presAssocID="{CCEC9256-66C8-48E7-95AF-CBDC5AFC067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33822-953B-4B0B-A3B2-C847F4E76CC9}" type="pres">
      <dgm:prSet presAssocID="{CCEC9256-66C8-48E7-95AF-CBDC5AFC0679}" presName="descendantText" presStyleLbl="alignAcc1" presStyleIdx="1" presStyleCnt="3" custScaleY="151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305C24-9ABA-4DB8-81E2-CF21CDD50E62}" type="pres">
      <dgm:prSet presAssocID="{C8E69F74-9B26-4E63-8CD9-8F84811AA848}" presName="sp" presStyleCnt="0"/>
      <dgm:spPr/>
    </dgm:pt>
    <dgm:pt modelId="{440E9CEC-8679-4B59-84CA-B9CCB1B5E7C9}" type="pres">
      <dgm:prSet presAssocID="{84DA73E1-5AA6-476F-AFF1-B98C1946E198}" presName="composite" presStyleCnt="0"/>
      <dgm:spPr/>
    </dgm:pt>
    <dgm:pt modelId="{0220AE7E-1907-4AFF-8F19-EBE5B936FD3F}" type="pres">
      <dgm:prSet presAssocID="{84DA73E1-5AA6-476F-AFF1-B98C1946E19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2CCE79-DB02-4443-AC35-7751D9F5638B}" type="pres">
      <dgm:prSet presAssocID="{84DA73E1-5AA6-476F-AFF1-B98C1946E198}" presName="descendantText" presStyleLbl="alignAcc1" presStyleIdx="2" presStyleCnt="3" custScaleY="1660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93C061-BBC2-449E-8619-FC9AEF815788}" srcId="{CCEC9256-66C8-48E7-95AF-CBDC5AFC0679}" destId="{BFE96D80-D5BF-44D9-9A03-978F1D9E5C3B}" srcOrd="3" destOrd="0" parTransId="{85CD9587-7ABC-4736-925A-69CE100280A2}" sibTransId="{4A5F21F5-C6A0-41D3-8D99-C5883D8E42CF}"/>
    <dgm:cxn modelId="{90C8FDDB-D934-42E5-B18D-42D1F746CA51}" type="presOf" srcId="{77854B15-F814-4A04-BDBE-1C3447465236}" destId="{E3933822-953B-4B0B-A3B2-C847F4E76CC9}" srcOrd="0" destOrd="0" presId="urn:microsoft.com/office/officeart/2005/8/layout/chevron2"/>
    <dgm:cxn modelId="{978F710D-37B8-4E56-8394-E6D7278D319B}" type="presOf" srcId="{20AB7F48-116F-42E7-AD6D-698F39D0C280}" destId="{432CCE79-DB02-4443-AC35-7751D9F5638B}" srcOrd="0" destOrd="1" presId="urn:microsoft.com/office/officeart/2005/8/layout/chevron2"/>
    <dgm:cxn modelId="{C8E71005-69B4-4597-B3E1-AEA1009CCD2D}" srcId="{84DA73E1-5AA6-476F-AFF1-B98C1946E198}" destId="{B8F3D798-9A55-4A0C-B427-1FD63B2BCB2F}" srcOrd="6" destOrd="0" parTransId="{C7C751ED-B092-4279-8794-D32EA7D13E99}" sibTransId="{584E3900-1C0B-4B13-B6C8-5DEBEAA77631}"/>
    <dgm:cxn modelId="{E028A33E-016E-4C94-A4CA-DD04D6BB13B9}" type="presOf" srcId="{CCEC9256-66C8-48E7-95AF-CBDC5AFC0679}" destId="{B322646B-B9B5-4A2C-996F-19D547DDC6CA}" srcOrd="0" destOrd="0" presId="urn:microsoft.com/office/officeart/2005/8/layout/chevron2"/>
    <dgm:cxn modelId="{AB107C74-8CB6-4108-9653-07139ED5FDBA}" type="presOf" srcId="{B8F3D798-9A55-4A0C-B427-1FD63B2BCB2F}" destId="{432CCE79-DB02-4443-AC35-7751D9F5638B}" srcOrd="0" destOrd="6" presId="urn:microsoft.com/office/officeart/2005/8/layout/chevron2"/>
    <dgm:cxn modelId="{4CF8CEDE-E8FB-4BF0-BBDC-A0AD9C02EA50}" srcId="{4C2B1986-AC23-41CD-8000-A2BCA7E730BC}" destId="{B35AEE33-0B3C-423F-BC4D-894E62F9187F}" srcOrd="0" destOrd="0" parTransId="{E780BE85-CE20-47E1-8F6A-C255438DACB2}" sibTransId="{E5E14C14-427F-4E11-B9EA-B3B879EDAD53}"/>
    <dgm:cxn modelId="{726EDC40-9683-4B86-8839-112BC5C8FC1D}" type="presOf" srcId="{C8C74076-6103-4C42-9AB8-CF19E7D70223}" destId="{432CCE79-DB02-4443-AC35-7751D9F5638B}" srcOrd="0" destOrd="5" presId="urn:microsoft.com/office/officeart/2005/8/layout/chevron2"/>
    <dgm:cxn modelId="{6EF173DF-16F1-482E-9618-368D7C448335}" type="presOf" srcId="{F8989043-2DFC-499A-8306-D26FB0AEBA48}" destId="{E3933822-953B-4B0B-A3B2-C847F4E76CC9}" srcOrd="0" destOrd="4" presId="urn:microsoft.com/office/officeart/2005/8/layout/chevron2"/>
    <dgm:cxn modelId="{C24C29C6-1DCE-40C9-97DA-30D407002805}" srcId="{84DA73E1-5AA6-476F-AFF1-B98C1946E198}" destId="{C50CA424-AFEA-41A6-A23A-2194068FD226}" srcOrd="0" destOrd="0" parTransId="{E4331964-C96E-475E-8AA1-66F75B6761F0}" sibTransId="{9CD34531-0E91-423B-B635-5077C6DCD420}"/>
    <dgm:cxn modelId="{D62A2A5E-6E9B-47CB-9C91-D984938A1AF9}" type="presOf" srcId="{E39E8B40-A41D-4FE9-BB14-0DD554DCA9DF}" destId="{E3933822-953B-4B0B-A3B2-C847F4E76CC9}" srcOrd="0" destOrd="2" presId="urn:microsoft.com/office/officeart/2005/8/layout/chevron2"/>
    <dgm:cxn modelId="{D08A4639-0284-4757-9EEB-77E8EF12256A}" srcId="{E9030A9E-E80F-4B4C-9BBD-BEFF71796C7E}" destId="{CCEC9256-66C8-48E7-95AF-CBDC5AFC0679}" srcOrd="1" destOrd="0" parTransId="{B291C464-1321-45FC-8C12-6E8D585EFD17}" sibTransId="{C8E69F74-9B26-4E63-8CD9-8F84811AA848}"/>
    <dgm:cxn modelId="{BBC175BB-7A33-4E6C-A984-02A4F9AD31A3}" type="presOf" srcId="{4C2B1986-AC23-41CD-8000-A2BCA7E730BC}" destId="{6C6B7687-5D00-4402-B7ED-21CA3A798F2B}" srcOrd="0" destOrd="0" presId="urn:microsoft.com/office/officeart/2005/8/layout/chevron2"/>
    <dgm:cxn modelId="{2B9261C2-C9DE-4A2C-81E9-9728E96B0D72}" srcId="{84DA73E1-5AA6-476F-AFF1-B98C1946E198}" destId="{C8C74076-6103-4C42-9AB8-CF19E7D70223}" srcOrd="5" destOrd="0" parTransId="{9CBD039C-ADE2-4B4E-9405-E0FE7C77F160}" sibTransId="{ACDF03DB-F439-499D-8AB3-1203A9C43471}"/>
    <dgm:cxn modelId="{60AE2B48-269D-4478-8D1C-A23FA0433AE5}" srcId="{CCEC9256-66C8-48E7-95AF-CBDC5AFC0679}" destId="{77854B15-F814-4A04-BDBE-1C3447465236}" srcOrd="0" destOrd="0" parTransId="{FD1CE3BA-FFB1-42EE-9F03-5E4833990395}" sibTransId="{46C90DBA-B89D-4237-B051-5E8CAF3106B7}"/>
    <dgm:cxn modelId="{FEE17645-C9D1-4C21-A957-6AF8C0A20283}" srcId="{84DA73E1-5AA6-476F-AFF1-B98C1946E198}" destId="{16E3EB75-3604-4152-9560-74B6C4E33C26}" srcOrd="2" destOrd="0" parTransId="{5975FC1D-17D6-4D47-B092-52F09039BC2C}" sibTransId="{1073CFCD-2D1B-48F7-A4BC-BE5DA2365A71}"/>
    <dgm:cxn modelId="{27200635-116E-40F4-909A-3A945B608DC3}" srcId="{CCEC9256-66C8-48E7-95AF-CBDC5AFC0679}" destId="{E39E8B40-A41D-4FE9-BB14-0DD554DCA9DF}" srcOrd="2" destOrd="0" parTransId="{9791EBA9-F6D0-4317-9D7C-EFFD00AEFA29}" sibTransId="{F14334E2-FC96-4837-B62F-AF20743F542A}"/>
    <dgm:cxn modelId="{7A7650CE-5966-4A75-82E8-76E3B03DEEE5}" srcId="{4C2B1986-AC23-41CD-8000-A2BCA7E730BC}" destId="{BC39E2AE-2D59-4A1F-88C5-B18DE25D857A}" srcOrd="2" destOrd="0" parTransId="{0B58B989-D38C-4D51-96D2-FF7F0CFBF5B4}" sibTransId="{094742D3-16C0-4C05-9C1C-27165AD05CEB}"/>
    <dgm:cxn modelId="{A813F172-79AD-4475-A853-0D66D5688388}" type="presOf" srcId="{E9030A9E-E80F-4B4C-9BBD-BEFF71796C7E}" destId="{2F1BE65B-EDBE-47A4-919F-4094CFDDB0CC}" srcOrd="0" destOrd="0" presId="urn:microsoft.com/office/officeart/2005/8/layout/chevron2"/>
    <dgm:cxn modelId="{6EEE2085-2F47-46A8-9057-9D384040A2A3}" srcId="{E9030A9E-E80F-4B4C-9BBD-BEFF71796C7E}" destId="{84DA73E1-5AA6-476F-AFF1-B98C1946E198}" srcOrd="2" destOrd="0" parTransId="{B69B21E5-EF19-4C35-92CA-DA007CC2A4AF}" sibTransId="{274725F3-03FE-4847-8A1F-2A14992C6DED}"/>
    <dgm:cxn modelId="{A99A9ED6-06FB-492F-B42E-C84B2F4C48BD}" type="presOf" srcId="{C50CA424-AFEA-41A6-A23A-2194068FD226}" destId="{432CCE79-DB02-4443-AC35-7751D9F5638B}" srcOrd="0" destOrd="0" presId="urn:microsoft.com/office/officeart/2005/8/layout/chevron2"/>
    <dgm:cxn modelId="{1878FD2D-7D2F-4083-A7A2-5A507F1673DB}" type="presOf" srcId="{FFB7A9C2-13EA-45B9-89EC-9ADD68747307}" destId="{C92FAAA9-D610-43F3-8D6A-B5944F291D9D}" srcOrd="0" destOrd="4" presId="urn:microsoft.com/office/officeart/2005/8/layout/chevron2"/>
    <dgm:cxn modelId="{2649D25E-C989-46D7-9231-72EDFA26B2C4}" srcId="{4C2B1986-AC23-41CD-8000-A2BCA7E730BC}" destId="{A70F4E77-5866-4252-A37F-58F9E8972809}" srcOrd="1" destOrd="0" parTransId="{C4901834-ECFF-4DAD-8469-0916B27E5E55}" sibTransId="{239F0D0C-0283-4861-8C84-5591328167CF}"/>
    <dgm:cxn modelId="{247CE64D-519B-4115-8371-6C8DDFC18CC9}" srcId="{4C2B1986-AC23-41CD-8000-A2BCA7E730BC}" destId="{FFB7A9C2-13EA-45B9-89EC-9ADD68747307}" srcOrd="4" destOrd="0" parTransId="{7F6F190C-F2A7-48EA-A404-5B86F78E8F47}" sibTransId="{FA4426C3-0252-467F-B81F-3E07B677A6BF}"/>
    <dgm:cxn modelId="{49C74176-8D40-4791-9DAE-19410C30E995}" type="presOf" srcId="{A70F4E77-5866-4252-A37F-58F9E8972809}" destId="{C92FAAA9-D610-43F3-8D6A-B5944F291D9D}" srcOrd="0" destOrd="1" presId="urn:microsoft.com/office/officeart/2005/8/layout/chevron2"/>
    <dgm:cxn modelId="{2794B985-CC0B-4C6A-8345-A4DD5A5BA908}" type="presOf" srcId="{96E97EC6-FC87-4EF7-A806-FC4BD2FBD801}" destId="{432CCE79-DB02-4443-AC35-7751D9F5638B}" srcOrd="0" destOrd="4" presId="urn:microsoft.com/office/officeart/2005/8/layout/chevron2"/>
    <dgm:cxn modelId="{7AB2B2EF-BA7C-4DD1-8A5D-6A5393CDC0C8}" type="presOf" srcId="{84DA73E1-5AA6-476F-AFF1-B98C1946E198}" destId="{0220AE7E-1907-4AFF-8F19-EBE5B936FD3F}" srcOrd="0" destOrd="0" presId="urn:microsoft.com/office/officeart/2005/8/layout/chevron2"/>
    <dgm:cxn modelId="{F4176B03-DD6B-48F9-B74F-B38FF4190FF7}" type="presOf" srcId="{BC39E2AE-2D59-4A1F-88C5-B18DE25D857A}" destId="{C92FAAA9-D610-43F3-8D6A-B5944F291D9D}" srcOrd="0" destOrd="2" presId="urn:microsoft.com/office/officeart/2005/8/layout/chevron2"/>
    <dgm:cxn modelId="{EE312EE1-D12C-411E-A271-07613E9A9886}" srcId="{CCEC9256-66C8-48E7-95AF-CBDC5AFC0679}" destId="{CBBE5C5F-8815-4DFE-9106-25A8D686CE85}" srcOrd="1" destOrd="0" parTransId="{CBB55713-1041-4425-9935-8A5803B3DFF8}" sibTransId="{9C1A23B7-DDAC-4344-97D9-938C5E387E8F}"/>
    <dgm:cxn modelId="{AE6FF56A-1D83-4939-B0D0-264CF52405B8}" srcId="{84DA73E1-5AA6-476F-AFF1-B98C1946E198}" destId="{20AB7F48-116F-42E7-AD6D-698F39D0C280}" srcOrd="1" destOrd="0" parTransId="{D90C7070-1F9F-4D0F-9355-CFD6A61BF810}" sibTransId="{CDF8D142-DC07-4594-921A-89DE504CEA2F}"/>
    <dgm:cxn modelId="{FDAAA326-F534-4F1F-BFBA-ED8F1951E55B}" srcId="{E9030A9E-E80F-4B4C-9BBD-BEFF71796C7E}" destId="{4C2B1986-AC23-41CD-8000-A2BCA7E730BC}" srcOrd="0" destOrd="0" parTransId="{77D7DE83-D6F2-4450-98F2-92269A456AC8}" sibTransId="{406EA6E2-94A0-4A58-B8D0-5ED9CCDD3FB7}"/>
    <dgm:cxn modelId="{4A6A40A8-319D-4209-93A4-DE599B65036E}" srcId="{4C2B1986-AC23-41CD-8000-A2BCA7E730BC}" destId="{C8569899-CADB-4235-897E-84695B179D35}" srcOrd="3" destOrd="0" parTransId="{1B9F4AA3-AC7D-497F-A966-B9A1FDA71A12}" sibTransId="{B49CBDCA-2279-4030-AC4C-48334ECA94AE}"/>
    <dgm:cxn modelId="{AB570657-49F8-430D-8672-39343D0C20DA}" srcId="{84DA73E1-5AA6-476F-AFF1-B98C1946E198}" destId="{96E97EC6-FC87-4EF7-A806-FC4BD2FBD801}" srcOrd="4" destOrd="0" parTransId="{E948E702-E723-4631-B147-CECA5888AFEB}" sibTransId="{F269B12D-ACE5-408A-9B7E-4558BFD62169}"/>
    <dgm:cxn modelId="{C3F34FED-6D06-4E8D-AC76-7C22708E3243}" srcId="{CCEC9256-66C8-48E7-95AF-CBDC5AFC0679}" destId="{F8989043-2DFC-499A-8306-D26FB0AEBA48}" srcOrd="4" destOrd="0" parTransId="{9C42E477-8DDE-48A7-BAB6-C0692A7E6C44}" sibTransId="{74EE0C3C-66C3-4B7F-9143-E3D90BF776E1}"/>
    <dgm:cxn modelId="{A52CE6D7-24C4-4605-BFDE-14C4CF566494}" type="presOf" srcId="{CBBE5C5F-8815-4DFE-9106-25A8D686CE85}" destId="{E3933822-953B-4B0B-A3B2-C847F4E76CC9}" srcOrd="0" destOrd="1" presId="urn:microsoft.com/office/officeart/2005/8/layout/chevron2"/>
    <dgm:cxn modelId="{8062ADA8-050F-4722-92C8-3A46FBD52C24}" type="presOf" srcId="{BFE96D80-D5BF-44D9-9A03-978F1D9E5C3B}" destId="{E3933822-953B-4B0B-A3B2-C847F4E76CC9}" srcOrd="0" destOrd="3" presId="urn:microsoft.com/office/officeart/2005/8/layout/chevron2"/>
    <dgm:cxn modelId="{EAD34A1F-00E9-4DF5-A2BC-7148A2C9D608}" type="presOf" srcId="{B35AEE33-0B3C-423F-BC4D-894E62F9187F}" destId="{C92FAAA9-D610-43F3-8D6A-B5944F291D9D}" srcOrd="0" destOrd="0" presId="urn:microsoft.com/office/officeart/2005/8/layout/chevron2"/>
    <dgm:cxn modelId="{429A7ACD-9A25-4F0A-BB83-E61455EFFB42}" type="presOf" srcId="{C8569899-CADB-4235-897E-84695B179D35}" destId="{C92FAAA9-D610-43F3-8D6A-B5944F291D9D}" srcOrd="0" destOrd="3" presId="urn:microsoft.com/office/officeart/2005/8/layout/chevron2"/>
    <dgm:cxn modelId="{085D6068-EBC3-4BD4-977F-D5C30E06AF33}" srcId="{84DA73E1-5AA6-476F-AFF1-B98C1946E198}" destId="{24C15FB5-937D-45C5-AC86-E8A1AB86C1DD}" srcOrd="3" destOrd="0" parTransId="{9580D89C-58E0-428A-8BAC-16B70849C286}" sibTransId="{65710F66-322C-496D-9166-278C5B93A4D9}"/>
    <dgm:cxn modelId="{23B3916A-8497-4C72-8C8C-E2464069BFB7}" type="presOf" srcId="{24C15FB5-937D-45C5-AC86-E8A1AB86C1DD}" destId="{432CCE79-DB02-4443-AC35-7751D9F5638B}" srcOrd="0" destOrd="3" presId="urn:microsoft.com/office/officeart/2005/8/layout/chevron2"/>
    <dgm:cxn modelId="{A64D9F18-352C-4ED5-A783-20E2D80C4F90}" type="presOf" srcId="{16E3EB75-3604-4152-9560-74B6C4E33C26}" destId="{432CCE79-DB02-4443-AC35-7751D9F5638B}" srcOrd="0" destOrd="2" presId="urn:microsoft.com/office/officeart/2005/8/layout/chevron2"/>
    <dgm:cxn modelId="{6EF2C7A4-F20C-456F-A2DD-03CD26759381}" type="presParOf" srcId="{2F1BE65B-EDBE-47A4-919F-4094CFDDB0CC}" destId="{9C59FDA6-DAEA-40D2-BC0E-B38396BC3033}" srcOrd="0" destOrd="0" presId="urn:microsoft.com/office/officeart/2005/8/layout/chevron2"/>
    <dgm:cxn modelId="{1FA35251-1916-49D9-BA9A-643ACB8020F0}" type="presParOf" srcId="{9C59FDA6-DAEA-40D2-BC0E-B38396BC3033}" destId="{6C6B7687-5D00-4402-B7ED-21CA3A798F2B}" srcOrd="0" destOrd="0" presId="urn:microsoft.com/office/officeart/2005/8/layout/chevron2"/>
    <dgm:cxn modelId="{3DBFFA44-AE68-4613-A29E-927555097819}" type="presParOf" srcId="{9C59FDA6-DAEA-40D2-BC0E-B38396BC3033}" destId="{C92FAAA9-D610-43F3-8D6A-B5944F291D9D}" srcOrd="1" destOrd="0" presId="urn:microsoft.com/office/officeart/2005/8/layout/chevron2"/>
    <dgm:cxn modelId="{310A3CD5-1C1B-4A9E-BA4D-DEBD39EAA40E}" type="presParOf" srcId="{2F1BE65B-EDBE-47A4-919F-4094CFDDB0CC}" destId="{D0062A7D-7A2F-4F37-9235-0600DB898CA7}" srcOrd="1" destOrd="0" presId="urn:microsoft.com/office/officeart/2005/8/layout/chevron2"/>
    <dgm:cxn modelId="{D1BC8963-C479-4990-9899-5A4F5C846A28}" type="presParOf" srcId="{2F1BE65B-EDBE-47A4-919F-4094CFDDB0CC}" destId="{755D8909-3AC8-4EBD-9837-3C902A15655D}" srcOrd="2" destOrd="0" presId="urn:microsoft.com/office/officeart/2005/8/layout/chevron2"/>
    <dgm:cxn modelId="{A5A7D77A-E23E-48F4-84BB-99C01639E81B}" type="presParOf" srcId="{755D8909-3AC8-4EBD-9837-3C902A15655D}" destId="{B322646B-B9B5-4A2C-996F-19D547DDC6CA}" srcOrd="0" destOrd="0" presId="urn:microsoft.com/office/officeart/2005/8/layout/chevron2"/>
    <dgm:cxn modelId="{C0BBD2DC-5029-44B3-B18E-5052509DEB6F}" type="presParOf" srcId="{755D8909-3AC8-4EBD-9837-3C902A15655D}" destId="{E3933822-953B-4B0B-A3B2-C847F4E76CC9}" srcOrd="1" destOrd="0" presId="urn:microsoft.com/office/officeart/2005/8/layout/chevron2"/>
    <dgm:cxn modelId="{69278F88-9612-46C1-A522-01B8EBD1C1E9}" type="presParOf" srcId="{2F1BE65B-EDBE-47A4-919F-4094CFDDB0CC}" destId="{10305C24-9ABA-4DB8-81E2-CF21CDD50E62}" srcOrd="3" destOrd="0" presId="urn:microsoft.com/office/officeart/2005/8/layout/chevron2"/>
    <dgm:cxn modelId="{94FE7B11-F1A4-43E0-A5E2-D9D22834BA27}" type="presParOf" srcId="{2F1BE65B-EDBE-47A4-919F-4094CFDDB0CC}" destId="{440E9CEC-8679-4B59-84CA-B9CCB1B5E7C9}" srcOrd="4" destOrd="0" presId="urn:microsoft.com/office/officeart/2005/8/layout/chevron2"/>
    <dgm:cxn modelId="{75FCB9EC-8421-4296-8D28-A4CBCC86A4C0}" type="presParOf" srcId="{440E9CEC-8679-4B59-84CA-B9CCB1B5E7C9}" destId="{0220AE7E-1907-4AFF-8F19-EBE5B936FD3F}" srcOrd="0" destOrd="0" presId="urn:microsoft.com/office/officeart/2005/8/layout/chevron2"/>
    <dgm:cxn modelId="{90ED4B2D-45F7-4AB9-AABB-147CBEB77FDA}" type="presParOf" srcId="{440E9CEC-8679-4B59-84CA-B9CCB1B5E7C9}" destId="{432CCE79-DB02-4443-AC35-7751D9F5638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030A9E-E80F-4B4C-9BBD-BEFF71796C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2B1986-AC23-41CD-8000-A2BCA7E730BC}">
      <dgm:prSet phldrT="[Text]"/>
      <dgm:spPr/>
      <dgm:t>
        <a:bodyPr/>
        <a:lstStyle/>
        <a:p>
          <a:r>
            <a:rPr lang="en-US" dirty="0"/>
            <a:t>4</a:t>
          </a:r>
        </a:p>
      </dgm:t>
    </dgm:pt>
    <dgm:pt modelId="{406EA6E2-94A0-4A58-B8D0-5ED9CCDD3FB7}" type="sibTrans" cxnId="{FDAAA326-F534-4F1F-BFBA-ED8F1951E55B}">
      <dgm:prSet/>
      <dgm:spPr/>
      <dgm:t>
        <a:bodyPr/>
        <a:lstStyle/>
        <a:p>
          <a:endParaRPr lang="en-US"/>
        </a:p>
      </dgm:t>
    </dgm:pt>
    <dgm:pt modelId="{77D7DE83-D6F2-4450-98F2-92269A456AC8}" type="parTrans" cxnId="{FDAAA326-F534-4F1F-BFBA-ED8F1951E55B}">
      <dgm:prSet/>
      <dgm:spPr/>
      <dgm:t>
        <a:bodyPr/>
        <a:lstStyle/>
        <a:p>
          <a:endParaRPr lang="en-US"/>
        </a:p>
      </dgm:t>
    </dgm:pt>
    <dgm:pt modelId="{B35AEE33-0B3C-423F-BC4D-894E62F9187F}">
      <dgm:prSet phldrT="[Text]" custT="1"/>
      <dgm:spPr/>
      <dgm:t>
        <a:bodyPr/>
        <a:lstStyle/>
        <a:p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E14C14-427F-4E11-B9EA-B3B879EDAD53}" type="sibTrans" cxnId="{4CF8CEDE-E8FB-4BF0-BBDC-A0AD9C02EA50}">
      <dgm:prSet/>
      <dgm:spPr/>
      <dgm:t>
        <a:bodyPr/>
        <a:lstStyle/>
        <a:p>
          <a:endParaRPr lang="en-US"/>
        </a:p>
      </dgm:t>
    </dgm:pt>
    <dgm:pt modelId="{E780BE85-CE20-47E1-8F6A-C255438DACB2}" type="parTrans" cxnId="{4CF8CEDE-E8FB-4BF0-BBDC-A0AD9C02EA50}">
      <dgm:prSet/>
      <dgm:spPr/>
      <dgm:t>
        <a:bodyPr/>
        <a:lstStyle/>
        <a:p>
          <a:endParaRPr lang="en-US"/>
        </a:p>
      </dgm:t>
    </dgm:pt>
    <dgm:pt modelId="{B2C28CC8-90AC-4821-B244-D39575145563}">
      <dgm:prSet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Pay for Parking -  $68.00 commuter/$69.00 resident. (</a:t>
          </a:r>
          <a:r>
            <a:rPr lang="en-US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possible increase</a:t>
          </a:r>
          <a:r>
            <a:rPr lang="en-US" sz="1800" dirty="0" smtClean="0">
              <a:latin typeface="Arial" pitchFamily="34" charset="0"/>
              <a:cs typeface="Arial" pitchFamily="34" charset="0"/>
            </a:rPr>
            <a:t>)</a:t>
          </a:r>
          <a:endParaRPr lang="en-US" sz="1800" b="0" dirty="0">
            <a:latin typeface="Arial" pitchFamily="34" charset="0"/>
            <a:cs typeface="Arial" pitchFamily="34" charset="0"/>
          </a:endParaRPr>
        </a:p>
      </dgm:t>
    </dgm:pt>
    <dgm:pt modelId="{852AA84A-DE91-49C7-AAFC-4EF91FB714CA}" type="sibTrans" cxnId="{312DC2FB-CFE8-4201-A2DA-D14EC5192437}">
      <dgm:prSet/>
      <dgm:spPr/>
      <dgm:t>
        <a:bodyPr/>
        <a:lstStyle/>
        <a:p>
          <a:endParaRPr lang="en-US"/>
        </a:p>
      </dgm:t>
    </dgm:pt>
    <dgm:pt modelId="{BBE3059D-5633-43AE-967A-2E1DF434CB1D}" type="parTrans" cxnId="{312DC2FB-CFE8-4201-A2DA-D14EC5192437}">
      <dgm:prSet/>
      <dgm:spPr/>
      <dgm:t>
        <a:bodyPr/>
        <a:lstStyle/>
        <a:p>
          <a:endParaRPr lang="en-US"/>
        </a:p>
      </dgm:t>
    </dgm:pt>
    <dgm:pt modelId="{8D4F9469-1B78-4AA1-94C2-8E5B87CEBD14}">
      <dgm:prSet custT="1"/>
      <dgm:spPr/>
      <dgm:t>
        <a:bodyPr/>
        <a:lstStyle/>
        <a:p>
          <a:endParaRPr lang="en-US" sz="7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20A59F-5C78-48D3-AE99-4589C8A41677}" type="sibTrans" cxnId="{914C0111-5DAE-40E0-9274-55290C319A78}">
      <dgm:prSet/>
      <dgm:spPr/>
      <dgm:t>
        <a:bodyPr/>
        <a:lstStyle/>
        <a:p>
          <a:endParaRPr lang="en-US"/>
        </a:p>
      </dgm:t>
    </dgm:pt>
    <dgm:pt modelId="{287692A0-3AAD-4F6C-AF87-9BB7FF015AA4}" type="parTrans" cxnId="{914C0111-5DAE-40E0-9274-55290C319A78}">
      <dgm:prSet/>
      <dgm:spPr/>
      <dgm:t>
        <a:bodyPr/>
        <a:lstStyle/>
        <a:p>
          <a:endParaRPr lang="en-US"/>
        </a:p>
      </dgm:t>
    </dgm:pt>
    <dgm:pt modelId="{9850C20F-FAD8-475B-BE85-2A6D22E0DDF8}">
      <dgm:prSet custT="1"/>
      <dgm:spPr/>
      <dgm:t>
        <a:bodyPr/>
        <a:lstStyle/>
        <a:p>
          <a:r>
            <a:rPr lang="en-US" sz="1800" dirty="0" smtClean="0">
              <a:latin typeface="Arial" pitchFamily="34" charset="0"/>
              <a:cs typeface="Arial" pitchFamily="34" charset="0"/>
            </a:rPr>
            <a:t>No cars for freshmen living on campus.</a:t>
          </a:r>
          <a:endParaRPr lang="en-US" sz="1800" dirty="0"/>
        </a:p>
      </dgm:t>
    </dgm:pt>
    <dgm:pt modelId="{21F165DA-44A0-4C4C-9753-39A6F00FDACE}" type="sibTrans" cxnId="{11A7978F-88AB-4404-9FEA-368EF9063725}">
      <dgm:prSet/>
      <dgm:spPr/>
      <dgm:t>
        <a:bodyPr/>
        <a:lstStyle/>
        <a:p>
          <a:endParaRPr lang="en-US"/>
        </a:p>
      </dgm:t>
    </dgm:pt>
    <dgm:pt modelId="{664DF289-4CCF-47A7-ACA3-3200C8C30150}" type="parTrans" cxnId="{11A7978F-88AB-4404-9FEA-368EF9063725}">
      <dgm:prSet/>
      <dgm:spPr/>
      <dgm:t>
        <a:bodyPr/>
        <a:lstStyle/>
        <a:p>
          <a:endParaRPr lang="en-US"/>
        </a:p>
      </dgm:t>
    </dgm:pt>
    <dgm:pt modelId="{CCEC9256-66C8-48E7-95AF-CBDC5AFC0679}">
      <dgm:prSet phldrT="[Text]"/>
      <dgm:spPr/>
      <dgm:t>
        <a:bodyPr/>
        <a:lstStyle/>
        <a:p>
          <a:r>
            <a:rPr lang="en-US" dirty="0"/>
            <a:t>5</a:t>
          </a:r>
        </a:p>
      </dgm:t>
    </dgm:pt>
    <dgm:pt modelId="{C8E69F74-9B26-4E63-8CD9-8F84811AA848}" type="sibTrans" cxnId="{D08A4639-0284-4757-9EEB-77E8EF12256A}">
      <dgm:prSet/>
      <dgm:spPr/>
      <dgm:t>
        <a:bodyPr/>
        <a:lstStyle/>
        <a:p>
          <a:endParaRPr lang="en-US"/>
        </a:p>
      </dgm:t>
    </dgm:pt>
    <dgm:pt modelId="{B291C464-1321-45FC-8C12-6E8D585EFD17}" type="parTrans" cxnId="{D08A4639-0284-4757-9EEB-77E8EF12256A}">
      <dgm:prSet/>
      <dgm:spPr/>
      <dgm:t>
        <a:bodyPr/>
        <a:lstStyle/>
        <a:p>
          <a:endParaRPr lang="en-US"/>
        </a:p>
      </dgm:t>
    </dgm:pt>
    <dgm:pt modelId="{6810F96E-8563-40AA-BCB7-85971C23A8A2}">
      <dgm:prSet custT="1"/>
      <dgm:spPr/>
      <dgm:t>
        <a:bodyPr/>
        <a:lstStyle/>
        <a:p>
          <a:r>
            <a:rPr lang="en-US" sz="2000" dirty="0" smtClean="0"/>
            <a:t>Sign up for BEES - BSU’s Electronic Emergency Alert System</a:t>
          </a:r>
          <a:endParaRPr lang="en-US" sz="2000" dirty="0"/>
        </a:p>
      </dgm:t>
    </dgm:pt>
    <dgm:pt modelId="{CAE71963-34A0-49DB-B8B9-5A24D05D10C5}" type="sibTrans" cxnId="{1ACE8E06-90C0-4CCA-BFDF-35E365BBA735}">
      <dgm:prSet/>
      <dgm:spPr/>
      <dgm:t>
        <a:bodyPr/>
        <a:lstStyle/>
        <a:p>
          <a:endParaRPr lang="en-US"/>
        </a:p>
      </dgm:t>
    </dgm:pt>
    <dgm:pt modelId="{34F9AD5F-8593-4652-A6EF-C6C0B1F0564D}" type="parTrans" cxnId="{1ACE8E06-90C0-4CCA-BFDF-35E365BBA735}">
      <dgm:prSet/>
      <dgm:spPr/>
      <dgm:t>
        <a:bodyPr/>
        <a:lstStyle/>
        <a:p>
          <a:endParaRPr lang="en-US"/>
        </a:p>
      </dgm:t>
    </dgm:pt>
    <dgm:pt modelId="{DE30BBAD-A747-44AB-86ED-D90DC00732FD}">
      <dgm:prSet custT="1"/>
      <dgm:spPr/>
      <dgm:t>
        <a:bodyPr/>
        <a:lstStyle/>
        <a:p>
          <a:r>
            <a:rPr lang="en-US" sz="2100" b="1" dirty="0" smtClean="0"/>
            <a:t>  Scan the QR code or go to: </a:t>
          </a:r>
          <a:r>
            <a:rPr lang="en-US" sz="2400" b="1" dirty="0" smtClean="0">
              <a:solidFill>
                <a:srgbClr val="C00000"/>
              </a:solidFill>
            </a:rPr>
            <a:t>bit.ly/</a:t>
          </a:r>
          <a:r>
            <a:rPr lang="en-US" sz="2400" b="1" dirty="0" err="1" smtClean="0">
              <a:solidFill>
                <a:srgbClr val="C00000"/>
              </a:solidFill>
            </a:rPr>
            <a:t>BSUbees</a:t>
          </a:r>
          <a:endParaRPr lang="en-US" sz="2400" dirty="0">
            <a:solidFill>
              <a:srgbClr val="C00000"/>
            </a:solidFill>
          </a:endParaRPr>
        </a:p>
      </dgm:t>
    </dgm:pt>
    <dgm:pt modelId="{C66E5A14-3DA1-43DE-8CB1-8F5F0E14ACB3}" type="sibTrans" cxnId="{FA0B2989-4966-475A-BAB7-57685415383F}">
      <dgm:prSet/>
      <dgm:spPr/>
      <dgm:t>
        <a:bodyPr/>
        <a:lstStyle/>
        <a:p>
          <a:endParaRPr lang="en-US"/>
        </a:p>
      </dgm:t>
    </dgm:pt>
    <dgm:pt modelId="{0EFA62BF-5702-4C92-B84F-D8C4F008D284}" type="parTrans" cxnId="{FA0B2989-4966-475A-BAB7-57685415383F}">
      <dgm:prSet/>
      <dgm:spPr/>
      <dgm:t>
        <a:bodyPr/>
        <a:lstStyle/>
        <a:p>
          <a:endParaRPr lang="en-US"/>
        </a:p>
      </dgm:t>
    </dgm:pt>
    <dgm:pt modelId="{2F1BE65B-EDBE-47A4-919F-4094CFDDB0CC}" type="pres">
      <dgm:prSet presAssocID="{E9030A9E-E80F-4B4C-9BBD-BEFF71796C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59FDA6-DAEA-40D2-BC0E-B38396BC3033}" type="pres">
      <dgm:prSet presAssocID="{4C2B1986-AC23-41CD-8000-A2BCA7E730BC}" presName="composite" presStyleCnt="0"/>
      <dgm:spPr/>
    </dgm:pt>
    <dgm:pt modelId="{6C6B7687-5D00-4402-B7ED-21CA3A798F2B}" type="pres">
      <dgm:prSet presAssocID="{4C2B1986-AC23-41CD-8000-A2BCA7E730B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2FAAA9-D610-43F3-8D6A-B5944F291D9D}" type="pres">
      <dgm:prSet presAssocID="{4C2B1986-AC23-41CD-8000-A2BCA7E730B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62A7D-7A2F-4F37-9235-0600DB898CA7}" type="pres">
      <dgm:prSet presAssocID="{406EA6E2-94A0-4A58-B8D0-5ED9CCDD3FB7}" presName="sp" presStyleCnt="0"/>
      <dgm:spPr/>
    </dgm:pt>
    <dgm:pt modelId="{755D8909-3AC8-4EBD-9837-3C902A15655D}" type="pres">
      <dgm:prSet presAssocID="{CCEC9256-66C8-48E7-95AF-CBDC5AFC0679}" presName="composite" presStyleCnt="0"/>
      <dgm:spPr/>
    </dgm:pt>
    <dgm:pt modelId="{B322646B-B9B5-4A2C-996F-19D547DDC6CA}" type="pres">
      <dgm:prSet presAssocID="{CCEC9256-66C8-48E7-95AF-CBDC5AFC0679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933822-953B-4B0B-A3B2-C847F4E76CC9}" type="pres">
      <dgm:prSet presAssocID="{CCEC9256-66C8-48E7-95AF-CBDC5AFC0679}" presName="descendantText" presStyleLbl="alignAcc1" presStyleIdx="1" presStyleCnt="2" custScaleX="48019" custScaleY="113307" custLinFactNeighborX="-6723" custLinFactNeighborY="62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2E0B67-A6D2-4278-88C9-3AF4859428F1}" type="presOf" srcId="{4C2B1986-AC23-41CD-8000-A2BCA7E730BC}" destId="{6C6B7687-5D00-4402-B7ED-21CA3A798F2B}" srcOrd="0" destOrd="0" presId="urn:microsoft.com/office/officeart/2005/8/layout/chevron2"/>
    <dgm:cxn modelId="{FDAAA326-F534-4F1F-BFBA-ED8F1951E55B}" srcId="{E9030A9E-E80F-4B4C-9BBD-BEFF71796C7E}" destId="{4C2B1986-AC23-41CD-8000-A2BCA7E730BC}" srcOrd="0" destOrd="0" parTransId="{77D7DE83-D6F2-4450-98F2-92269A456AC8}" sibTransId="{406EA6E2-94A0-4A58-B8D0-5ED9CCDD3FB7}"/>
    <dgm:cxn modelId="{2CA18266-CF6F-4589-BD5E-022402E7E34A}" type="presOf" srcId="{6810F96E-8563-40AA-BCB7-85971C23A8A2}" destId="{E3933822-953B-4B0B-A3B2-C847F4E76CC9}" srcOrd="0" destOrd="0" presId="urn:microsoft.com/office/officeart/2005/8/layout/chevron2"/>
    <dgm:cxn modelId="{2E4CAB1A-50C6-4C85-9DAC-98C9E4441964}" type="presOf" srcId="{9850C20F-FAD8-475B-BE85-2A6D22E0DDF8}" destId="{C92FAAA9-D610-43F3-8D6A-B5944F291D9D}" srcOrd="0" destOrd="3" presId="urn:microsoft.com/office/officeart/2005/8/layout/chevron2"/>
    <dgm:cxn modelId="{D08A4639-0284-4757-9EEB-77E8EF12256A}" srcId="{E9030A9E-E80F-4B4C-9BBD-BEFF71796C7E}" destId="{CCEC9256-66C8-48E7-95AF-CBDC5AFC0679}" srcOrd="1" destOrd="0" parTransId="{B291C464-1321-45FC-8C12-6E8D585EFD17}" sibTransId="{C8E69F74-9B26-4E63-8CD9-8F84811AA848}"/>
    <dgm:cxn modelId="{089DD9BB-FB6C-407F-BB90-56DC59F79AE1}" type="presOf" srcId="{8D4F9469-1B78-4AA1-94C2-8E5B87CEBD14}" destId="{C92FAAA9-D610-43F3-8D6A-B5944F291D9D}" srcOrd="0" destOrd="2" presId="urn:microsoft.com/office/officeart/2005/8/layout/chevron2"/>
    <dgm:cxn modelId="{914C0111-5DAE-40E0-9274-55290C319A78}" srcId="{4C2B1986-AC23-41CD-8000-A2BCA7E730BC}" destId="{8D4F9469-1B78-4AA1-94C2-8E5B87CEBD14}" srcOrd="2" destOrd="0" parTransId="{287692A0-3AAD-4F6C-AF87-9BB7FF015AA4}" sibTransId="{AC20A59F-5C78-48D3-AE99-4589C8A41677}"/>
    <dgm:cxn modelId="{4CF8CEDE-E8FB-4BF0-BBDC-A0AD9C02EA50}" srcId="{4C2B1986-AC23-41CD-8000-A2BCA7E730BC}" destId="{B35AEE33-0B3C-423F-BC4D-894E62F9187F}" srcOrd="0" destOrd="0" parTransId="{E780BE85-CE20-47E1-8F6A-C255438DACB2}" sibTransId="{E5E14C14-427F-4E11-B9EA-B3B879EDAD53}"/>
    <dgm:cxn modelId="{6960D022-4433-4D7B-BE18-C95953ED69A6}" type="presOf" srcId="{E9030A9E-E80F-4B4C-9BBD-BEFF71796C7E}" destId="{2F1BE65B-EDBE-47A4-919F-4094CFDDB0CC}" srcOrd="0" destOrd="0" presId="urn:microsoft.com/office/officeart/2005/8/layout/chevron2"/>
    <dgm:cxn modelId="{9F85452D-7AE0-45A0-B93C-EA751DEAD98F}" type="presOf" srcId="{CCEC9256-66C8-48E7-95AF-CBDC5AFC0679}" destId="{B322646B-B9B5-4A2C-996F-19D547DDC6CA}" srcOrd="0" destOrd="0" presId="urn:microsoft.com/office/officeart/2005/8/layout/chevron2"/>
    <dgm:cxn modelId="{11A7978F-88AB-4404-9FEA-368EF9063725}" srcId="{4C2B1986-AC23-41CD-8000-A2BCA7E730BC}" destId="{9850C20F-FAD8-475B-BE85-2A6D22E0DDF8}" srcOrd="3" destOrd="0" parTransId="{664DF289-4CCF-47A7-ACA3-3200C8C30150}" sibTransId="{21F165DA-44A0-4C4C-9753-39A6F00FDACE}"/>
    <dgm:cxn modelId="{FA0B2989-4966-475A-BAB7-57685415383F}" srcId="{CCEC9256-66C8-48E7-95AF-CBDC5AFC0679}" destId="{DE30BBAD-A747-44AB-86ED-D90DC00732FD}" srcOrd="1" destOrd="0" parTransId="{0EFA62BF-5702-4C92-B84F-D8C4F008D284}" sibTransId="{C66E5A14-3DA1-43DE-8CB1-8F5F0E14ACB3}"/>
    <dgm:cxn modelId="{A0E90302-1353-4676-8453-9423514DE232}" type="presOf" srcId="{B2C28CC8-90AC-4821-B244-D39575145563}" destId="{C92FAAA9-D610-43F3-8D6A-B5944F291D9D}" srcOrd="0" destOrd="1" presId="urn:microsoft.com/office/officeart/2005/8/layout/chevron2"/>
    <dgm:cxn modelId="{1ACE8E06-90C0-4CCA-BFDF-35E365BBA735}" srcId="{CCEC9256-66C8-48E7-95AF-CBDC5AFC0679}" destId="{6810F96E-8563-40AA-BCB7-85971C23A8A2}" srcOrd="0" destOrd="0" parTransId="{34F9AD5F-8593-4652-A6EF-C6C0B1F0564D}" sibTransId="{CAE71963-34A0-49DB-B8B9-5A24D05D10C5}"/>
    <dgm:cxn modelId="{312DC2FB-CFE8-4201-A2DA-D14EC5192437}" srcId="{4C2B1986-AC23-41CD-8000-A2BCA7E730BC}" destId="{B2C28CC8-90AC-4821-B244-D39575145563}" srcOrd="1" destOrd="0" parTransId="{BBE3059D-5633-43AE-967A-2E1DF434CB1D}" sibTransId="{852AA84A-DE91-49C7-AAFC-4EF91FB714CA}"/>
    <dgm:cxn modelId="{6ECB53BC-E777-46FA-B8A2-B3BAC568983E}" type="presOf" srcId="{DE30BBAD-A747-44AB-86ED-D90DC00732FD}" destId="{E3933822-953B-4B0B-A3B2-C847F4E76CC9}" srcOrd="0" destOrd="1" presId="urn:microsoft.com/office/officeart/2005/8/layout/chevron2"/>
    <dgm:cxn modelId="{2E6740A9-B3E0-4210-8DE4-51427924EDA0}" type="presOf" srcId="{B35AEE33-0B3C-423F-BC4D-894E62F9187F}" destId="{C92FAAA9-D610-43F3-8D6A-B5944F291D9D}" srcOrd="0" destOrd="0" presId="urn:microsoft.com/office/officeart/2005/8/layout/chevron2"/>
    <dgm:cxn modelId="{28049429-1B02-4CFC-B28C-5AB374FEBB97}" type="presParOf" srcId="{2F1BE65B-EDBE-47A4-919F-4094CFDDB0CC}" destId="{9C59FDA6-DAEA-40D2-BC0E-B38396BC3033}" srcOrd="0" destOrd="0" presId="urn:microsoft.com/office/officeart/2005/8/layout/chevron2"/>
    <dgm:cxn modelId="{9466925E-877C-4EA0-90C4-EDEAB47013B1}" type="presParOf" srcId="{9C59FDA6-DAEA-40D2-BC0E-B38396BC3033}" destId="{6C6B7687-5D00-4402-B7ED-21CA3A798F2B}" srcOrd="0" destOrd="0" presId="urn:microsoft.com/office/officeart/2005/8/layout/chevron2"/>
    <dgm:cxn modelId="{2D47CD3B-D567-4CDA-88FA-9E8C2705EC62}" type="presParOf" srcId="{9C59FDA6-DAEA-40D2-BC0E-B38396BC3033}" destId="{C92FAAA9-D610-43F3-8D6A-B5944F291D9D}" srcOrd="1" destOrd="0" presId="urn:microsoft.com/office/officeart/2005/8/layout/chevron2"/>
    <dgm:cxn modelId="{C07760AD-BDC2-4EE7-A3A2-66A938BEF101}" type="presParOf" srcId="{2F1BE65B-EDBE-47A4-919F-4094CFDDB0CC}" destId="{D0062A7D-7A2F-4F37-9235-0600DB898CA7}" srcOrd="1" destOrd="0" presId="urn:microsoft.com/office/officeart/2005/8/layout/chevron2"/>
    <dgm:cxn modelId="{65759071-7474-4203-A17B-D4C50EA96A5D}" type="presParOf" srcId="{2F1BE65B-EDBE-47A4-919F-4094CFDDB0CC}" destId="{755D8909-3AC8-4EBD-9837-3C902A15655D}" srcOrd="2" destOrd="0" presId="urn:microsoft.com/office/officeart/2005/8/layout/chevron2"/>
    <dgm:cxn modelId="{99514002-8291-4911-9BA9-2DDD35775646}" type="presParOf" srcId="{755D8909-3AC8-4EBD-9837-3C902A15655D}" destId="{B322646B-B9B5-4A2C-996F-19D547DDC6CA}" srcOrd="0" destOrd="0" presId="urn:microsoft.com/office/officeart/2005/8/layout/chevron2"/>
    <dgm:cxn modelId="{00D61BFF-7E1F-4E49-B97C-A46FE590F665}" type="presParOf" srcId="{755D8909-3AC8-4EBD-9837-3C902A15655D}" destId="{E3933822-953B-4B0B-A3B2-C847F4E76CC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3EC5CA-D8BF-45E3-8CA9-2C7B33036A1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BDEA03-976D-4353-8948-A2FF901BB57A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800" b="1" i="1" dirty="0" smtClean="0"/>
            <a:t>Submit transcripts for dual credit course work, check on status of transcripts.</a:t>
          </a:r>
          <a:endParaRPr lang="en-US" sz="1800" b="1" i="1" dirty="0"/>
        </a:p>
      </dgm:t>
    </dgm:pt>
    <dgm:pt modelId="{2ABA1B2A-DADF-46B7-9E7A-745A00CC4BB8}" type="parTrans" cxnId="{122935F3-4AA1-4620-B67C-4C18D45562E2}">
      <dgm:prSet/>
      <dgm:spPr/>
      <dgm:t>
        <a:bodyPr/>
        <a:lstStyle/>
        <a:p>
          <a:endParaRPr lang="en-US"/>
        </a:p>
      </dgm:t>
    </dgm:pt>
    <dgm:pt modelId="{F3271A20-797F-493B-BC71-4893AF1F77C5}" type="sibTrans" cxnId="{122935F3-4AA1-4620-B67C-4C18D45562E2}">
      <dgm:prSet/>
      <dgm:spPr/>
      <dgm:t>
        <a:bodyPr/>
        <a:lstStyle/>
        <a:p>
          <a:endParaRPr lang="en-US"/>
        </a:p>
      </dgm:t>
    </dgm:pt>
    <dgm:pt modelId="{FC3BFEAA-B9A9-468F-91DE-2F05B7826BA8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200" b="1" dirty="0">
              <a:solidFill>
                <a:srgbClr val="C00000"/>
              </a:solidFill>
            </a:rPr>
            <a:t> </a:t>
          </a:r>
          <a:endParaRPr lang="en-US" sz="2200" b="1" dirty="0" smtClean="0">
            <a:solidFill>
              <a:srgbClr val="C00000"/>
            </a:solidFill>
          </a:endParaRPr>
        </a:p>
        <a:p>
          <a:r>
            <a:rPr lang="en-US" sz="2400" b="1" dirty="0" smtClean="0">
              <a:solidFill>
                <a:srgbClr val="C00000"/>
              </a:solidFill>
            </a:rPr>
            <a:t>Financial Aid</a:t>
          </a:r>
        </a:p>
        <a:p>
          <a:endParaRPr lang="en-US" sz="1800" b="1" dirty="0">
            <a:solidFill>
              <a:srgbClr val="C00000"/>
            </a:solidFill>
          </a:endParaRPr>
        </a:p>
      </dgm:t>
    </dgm:pt>
    <dgm:pt modelId="{DDC07D88-0A99-4E67-932B-7A3B9C1AFC53}" type="parTrans" cxnId="{3678A85A-1EAF-4F66-AD45-708B90626769}">
      <dgm:prSet/>
      <dgm:spPr/>
      <dgm:t>
        <a:bodyPr/>
        <a:lstStyle/>
        <a:p>
          <a:endParaRPr lang="en-US"/>
        </a:p>
      </dgm:t>
    </dgm:pt>
    <dgm:pt modelId="{3AE13F6E-C47C-4246-847D-22F98F539543}" type="sibTrans" cxnId="{3678A85A-1EAF-4F66-AD45-708B90626769}">
      <dgm:prSet/>
      <dgm:spPr/>
      <dgm:t>
        <a:bodyPr/>
        <a:lstStyle/>
        <a:p>
          <a:endParaRPr lang="en-US"/>
        </a:p>
      </dgm:t>
    </dgm:pt>
    <dgm:pt modelId="{0499C24B-623D-4C03-B553-96D296E74F1E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800" b="1" i="1" dirty="0" smtClean="0"/>
            <a:t>Check on status of financial aid award. </a:t>
          </a:r>
          <a:endParaRPr lang="en-US" sz="1800" b="1" i="1" dirty="0"/>
        </a:p>
      </dgm:t>
    </dgm:pt>
    <dgm:pt modelId="{255CDD00-D81A-4B68-A781-E1754DA4C3B9}" type="parTrans" cxnId="{D0EBBC02-C686-4A05-8246-066DD6CEF408}">
      <dgm:prSet/>
      <dgm:spPr/>
      <dgm:t>
        <a:bodyPr/>
        <a:lstStyle/>
        <a:p>
          <a:endParaRPr lang="en-US"/>
        </a:p>
      </dgm:t>
    </dgm:pt>
    <dgm:pt modelId="{023B8CC5-9490-44C3-A60D-184A83DD7FEF}" type="sibTrans" cxnId="{D0EBBC02-C686-4A05-8246-066DD6CEF408}">
      <dgm:prSet/>
      <dgm:spPr/>
      <dgm:t>
        <a:bodyPr/>
        <a:lstStyle/>
        <a:p>
          <a:endParaRPr lang="en-US"/>
        </a:p>
      </dgm:t>
    </dgm:pt>
    <dgm:pt modelId="{C5169C55-B05A-4734-99C9-F6B52882A47D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000" b="1" dirty="0" smtClean="0">
            <a:solidFill>
              <a:srgbClr val="C00000"/>
            </a:solidFill>
          </a:endParaRPr>
        </a:p>
        <a:p>
          <a:r>
            <a:rPr lang="en-US" sz="2400" b="1" dirty="0" smtClean="0">
              <a:solidFill>
                <a:srgbClr val="C00000"/>
              </a:solidFill>
            </a:rPr>
            <a:t>Student Accounts </a:t>
          </a:r>
        </a:p>
        <a:p>
          <a:r>
            <a:rPr lang="en-US" sz="2000" b="1" dirty="0" smtClean="0">
              <a:solidFill>
                <a:srgbClr val="C00000"/>
              </a:solidFill>
            </a:rPr>
            <a:t> </a:t>
          </a:r>
          <a:endParaRPr lang="en-US" sz="2000" b="1" dirty="0">
            <a:solidFill>
              <a:srgbClr val="C00000"/>
            </a:solidFill>
          </a:endParaRPr>
        </a:p>
      </dgm:t>
    </dgm:pt>
    <dgm:pt modelId="{588C177F-CC46-4E94-9CEA-5A2F863E59CC}" type="parTrans" cxnId="{E7E5A4EB-C879-424F-8D36-F2F701F2B9A0}">
      <dgm:prSet/>
      <dgm:spPr/>
      <dgm:t>
        <a:bodyPr/>
        <a:lstStyle/>
        <a:p>
          <a:endParaRPr lang="en-US"/>
        </a:p>
      </dgm:t>
    </dgm:pt>
    <dgm:pt modelId="{48A219CF-A21A-4BCB-AE29-98609648CEF8}" type="sibTrans" cxnId="{E7E5A4EB-C879-424F-8D36-F2F701F2B9A0}">
      <dgm:prSet/>
      <dgm:spPr/>
      <dgm:t>
        <a:bodyPr/>
        <a:lstStyle/>
        <a:p>
          <a:endParaRPr lang="en-US"/>
        </a:p>
      </dgm:t>
    </dgm:pt>
    <dgm:pt modelId="{0153F9B4-3B9E-45B9-9913-79A4E29B0A91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400" b="1" dirty="0">
              <a:solidFill>
                <a:srgbClr val="C00000"/>
              </a:solidFill>
            </a:rPr>
            <a:t> </a:t>
          </a:r>
          <a:r>
            <a:rPr lang="en-US" sz="2400" b="1" dirty="0" smtClean="0">
              <a:solidFill>
                <a:srgbClr val="C00000"/>
              </a:solidFill>
            </a:rPr>
            <a:t>Registrar</a:t>
          </a:r>
          <a:endParaRPr lang="en-US" sz="2400" b="1" dirty="0">
            <a:solidFill>
              <a:srgbClr val="C00000"/>
            </a:solidFill>
          </a:endParaRPr>
        </a:p>
      </dgm:t>
    </dgm:pt>
    <dgm:pt modelId="{811E796A-DA03-4E84-95EA-A5F56FD570DB}" type="sibTrans" cxnId="{84CD3ECE-A34E-4DF0-903F-11802ECE2CF8}">
      <dgm:prSet/>
      <dgm:spPr/>
      <dgm:t>
        <a:bodyPr/>
        <a:lstStyle/>
        <a:p>
          <a:endParaRPr lang="en-US"/>
        </a:p>
      </dgm:t>
    </dgm:pt>
    <dgm:pt modelId="{1186FF83-E911-4B8D-9F63-41A09F2DD24C}" type="parTrans" cxnId="{84CD3ECE-A34E-4DF0-903F-11802ECE2CF8}">
      <dgm:prSet/>
      <dgm:spPr/>
      <dgm:t>
        <a:bodyPr/>
        <a:lstStyle/>
        <a:p>
          <a:endParaRPr lang="en-US"/>
        </a:p>
      </dgm:t>
    </dgm:pt>
    <dgm:pt modelId="{374E4EDA-99B8-461A-8C57-7D576CE59B8F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US" sz="2000" b="1" dirty="0" smtClean="0">
              <a:solidFill>
                <a:srgbClr val="C00000"/>
              </a:solidFill>
            </a:rPr>
            <a:t> </a:t>
          </a:r>
          <a:r>
            <a:rPr lang="en-US" sz="2400" b="1" dirty="0" smtClean="0">
              <a:solidFill>
                <a:srgbClr val="C00000"/>
              </a:solidFill>
            </a:rPr>
            <a:t>Residence Life</a:t>
          </a:r>
          <a:endParaRPr lang="en-US" sz="1800" b="1" dirty="0">
            <a:solidFill>
              <a:srgbClr val="C00000"/>
            </a:solidFill>
          </a:endParaRPr>
        </a:p>
      </dgm:t>
    </dgm:pt>
    <dgm:pt modelId="{92816A5F-6FF6-4D7A-AD03-A0577DD83FD2}" type="parTrans" cxnId="{C908D445-E145-4B89-8364-982DD9D38DCD}">
      <dgm:prSet/>
      <dgm:spPr/>
      <dgm:t>
        <a:bodyPr/>
        <a:lstStyle/>
        <a:p>
          <a:endParaRPr lang="en-US"/>
        </a:p>
      </dgm:t>
    </dgm:pt>
    <dgm:pt modelId="{ACB40ADC-3728-49C4-9288-4ECF5B000D84}" type="sibTrans" cxnId="{C908D445-E145-4B89-8364-982DD9D38DCD}">
      <dgm:prSet/>
      <dgm:spPr/>
      <dgm:t>
        <a:bodyPr/>
        <a:lstStyle/>
        <a:p>
          <a:endParaRPr lang="en-US"/>
        </a:p>
      </dgm:t>
    </dgm:pt>
    <dgm:pt modelId="{E92370A0-723D-4D09-B7D4-24354B936897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800" b="1" i="1" dirty="0" smtClean="0"/>
            <a:t>FERPA form, course schedule modifications </a:t>
          </a:r>
          <a:endParaRPr lang="en-US" sz="1800" b="1" i="1" dirty="0"/>
        </a:p>
      </dgm:t>
    </dgm:pt>
    <dgm:pt modelId="{9FB517A4-AA35-4DDA-A87C-837582B2BCC9}" type="parTrans" cxnId="{493346B8-97C5-4201-A3FC-5CFB0C5AE242}">
      <dgm:prSet/>
      <dgm:spPr/>
      <dgm:t>
        <a:bodyPr/>
        <a:lstStyle/>
        <a:p>
          <a:endParaRPr lang="en-US"/>
        </a:p>
      </dgm:t>
    </dgm:pt>
    <dgm:pt modelId="{DB2D9822-8EA1-4FC8-BC51-991458C8888C}" type="sibTrans" cxnId="{493346B8-97C5-4201-A3FC-5CFB0C5AE242}">
      <dgm:prSet/>
      <dgm:spPr/>
      <dgm:t>
        <a:bodyPr/>
        <a:lstStyle/>
        <a:p>
          <a:endParaRPr lang="en-US"/>
        </a:p>
      </dgm:t>
    </dgm:pt>
    <dgm:pt modelId="{4D0888B8-84B4-47E2-87ED-08E63B77DE72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US" sz="2200" b="1" dirty="0" smtClean="0">
            <a:solidFill>
              <a:srgbClr val="C00000"/>
            </a:solidFill>
          </a:endParaRPr>
        </a:p>
        <a:p>
          <a:r>
            <a:rPr lang="en-US" sz="2400" b="1" dirty="0" smtClean="0">
              <a:solidFill>
                <a:srgbClr val="C00000"/>
              </a:solidFill>
            </a:rPr>
            <a:t>Admissions</a:t>
          </a:r>
        </a:p>
        <a:p>
          <a:endParaRPr lang="en-US" sz="2200" b="1" dirty="0">
            <a:solidFill>
              <a:srgbClr val="C00000"/>
            </a:solidFill>
          </a:endParaRPr>
        </a:p>
      </dgm:t>
    </dgm:pt>
    <dgm:pt modelId="{0616C4D0-DF72-4390-A3A7-A06D5E3FEA76}" type="parTrans" cxnId="{7036D0BD-6437-4BF7-8BA1-9EF18497CE05}">
      <dgm:prSet/>
      <dgm:spPr/>
      <dgm:t>
        <a:bodyPr/>
        <a:lstStyle/>
        <a:p>
          <a:endParaRPr lang="en-US"/>
        </a:p>
      </dgm:t>
    </dgm:pt>
    <dgm:pt modelId="{7560033D-B0B2-447B-993D-F654CA659FC9}" type="sibTrans" cxnId="{7036D0BD-6437-4BF7-8BA1-9EF18497CE05}">
      <dgm:prSet/>
      <dgm:spPr/>
      <dgm:t>
        <a:bodyPr/>
        <a:lstStyle/>
        <a:p>
          <a:endParaRPr lang="en-US"/>
        </a:p>
      </dgm:t>
    </dgm:pt>
    <dgm:pt modelId="{51CED7A1-E4E4-4302-97B2-08C808659D23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endParaRPr lang="en-US" sz="1800" b="1" dirty="0"/>
        </a:p>
      </dgm:t>
    </dgm:pt>
    <dgm:pt modelId="{E693F822-CE55-42D8-9BC0-EE80191BFFA2}" type="parTrans" cxnId="{61427216-5B00-4A56-A1A1-FB3ACA11D53C}">
      <dgm:prSet/>
      <dgm:spPr/>
      <dgm:t>
        <a:bodyPr/>
        <a:lstStyle/>
        <a:p>
          <a:endParaRPr lang="en-US"/>
        </a:p>
      </dgm:t>
    </dgm:pt>
    <dgm:pt modelId="{BB602F60-2A81-4021-848A-157D0DC77F95}" type="sibTrans" cxnId="{61427216-5B00-4A56-A1A1-FB3ACA11D53C}">
      <dgm:prSet/>
      <dgm:spPr/>
      <dgm:t>
        <a:bodyPr/>
        <a:lstStyle/>
        <a:p>
          <a:endParaRPr lang="en-US"/>
        </a:p>
      </dgm:t>
    </dgm:pt>
    <dgm:pt modelId="{8A761FCB-8DEF-47F2-BA86-881A6CEBF1D3}">
      <dgm:prSet phldrT="[Text]"/>
      <dgm:spPr>
        <a:solidFill>
          <a:srgbClr val="C00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Important Offices to Contact</a:t>
          </a:r>
          <a:endParaRPr lang="en-US" b="1" dirty="0">
            <a:solidFill>
              <a:schemeClr val="bg1"/>
            </a:solidFill>
          </a:endParaRPr>
        </a:p>
      </dgm:t>
    </dgm:pt>
    <dgm:pt modelId="{7AA1A08A-7B96-4A88-94F2-4012B64FA20E}" type="sibTrans" cxnId="{685096A0-BA68-4BA7-9C73-1B82CCF4A483}">
      <dgm:prSet/>
      <dgm:spPr/>
      <dgm:t>
        <a:bodyPr/>
        <a:lstStyle/>
        <a:p>
          <a:endParaRPr lang="en-US"/>
        </a:p>
      </dgm:t>
    </dgm:pt>
    <dgm:pt modelId="{86921F94-E5CA-4993-BBFC-493D127AF322}" type="parTrans" cxnId="{685096A0-BA68-4BA7-9C73-1B82CCF4A483}">
      <dgm:prSet/>
      <dgm:spPr/>
      <dgm:t>
        <a:bodyPr/>
        <a:lstStyle/>
        <a:p>
          <a:endParaRPr lang="en-US"/>
        </a:p>
      </dgm:t>
    </dgm:pt>
    <dgm:pt modelId="{9C3B34C1-739A-491B-8C48-2C7F0EE26A01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i="1" dirty="0" smtClean="0">
              <a:hlinkClick xmlns:r="http://schemas.openxmlformats.org/officeDocument/2006/relationships" r:id="rId1"/>
            </a:rPr>
            <a:t>financialaid@bowiestate.edu</a:t>
          </a:r>
          <a:endParaRPr lang="en-US" sz="2000" b="1" i="1" dirty="0"/>
        </a:p>
      </dgm:t>
    </dgm:pt>
    <dgm:pt modelId="{0F6A64BF-06B2-4522-8E6D-96C4674773EC}" type="parTrans" cxnId="{3FCC4691-AD00-4F29-B072-00DC16473C36}">
      <dgm:prSet/>
      <dgm:spPr/>
      <dgm:t>
        <a:bodyPr/>
        <a:lstStyle/>
        <a:p>
          <a:endParaRPr lang="en-US"/>
        </a:p>
      </dgm:t>
    </dgm:pt>
    <dgm:pt modelId="{25F9EE6C-8F94-41B9-BD89-30097FF2B508}" type="sibTrans" cxnId="{3FCC4691-AD00-4F29-B072-00DC16473C36}">
      <dgm:prSet/>
      <dgm:spPr/>
      <dgm:t>
        <a:bodyPr/>
        <a:lstStyle/>
        <a:p>
          <a:endParaRPr lang="en-US"/>
        </a:p>
      </dgm:t>
    </dgm:pt>
    <dgm:pt modelId="{48D0BF2C-DF19-49B6-871E-E165418C5742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i="1" dirty="0" smtClean="0">
              <a:hlinkClick xmlns:r="http://schemas.openxmlformats.org/officeDocument/2006/relationships" r:id="rId2"/>
            </a:rPr>
            <a:t>ugradadmissions@bowiestate.edu</a:t>
          </a:r>
          <a:endParaRPr lang="en-US" sz="2000" b="1" i="1" dirty="0"/>
        </a:p>
      </dgm:t>
    </dgm:pt>
    <dgm:pt modelId="{29B58ACC-DF73-4B52-A3CA-B164CB2D7ADB}" type="parTrans" cxnId="{1FCD11C9-5929-4BC8-AD3C-0F720476F1D6}">
      <dgm:prSet/>
      <dgm:spPr/>
      <dgm:t>
        <a:bodyPr/>
        <a:lstStyle/>
        <a:p>
          <a:endParaRPr lang="en-US"/>
        </a:p>
      </dgm:t>
    </dgm:pt>
    <dgm:pt modelId="{FDBF561D-AC90-446C-A756-1B370A9E98C2}" type="sibTrans" cxnId="{1FCD11C9-5929-4BC8-AD3C-0F720476F1D6}">
      <dgm:prSet/>
      <dgm:spPr/>
      <dgm:t>
        <a:bodyPr/>
        <a:lstStyle/>
        <a:p>
          <a:endParaRPr lang="en-US"/>
        </a:p>
      </dgm:t>
    </dgm:pt>
    <dgm:pt modelId="{E827DC62-967B-4416-94F8-6B312AA11C63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endParaRPr lang="en-US" sz="2000" b="1" i="1" dirty="0"/>
        </a:p>
      </dgm:t>
    </dgm:pt>
    <dgm:pt modelId="{BAC4704B-602E-4E2C-8968-FE619BC5F692}" type="parTrans" cxnId="{C80CB071-92B7-4FC4-8754-F9F875BA2EED}">
      <dgm:prSet/>
      <dgm:spPr/>
      <dgm:t>
        <a:bodyPr/>
        <a:lstStyle/>
        <a:p>
          <a:endParaRPr lang="en-US"/>
        </a:p>
      </dgm:t>
    </dgm:pt>
    <dgm:pt modelId="{29A7E605-A0C8-47DE-BCFB-97372DEDC871}" type="sibTrans" cxnId="{C80CB071-92B7-4FC4-8754-F9F875BA2EED}">
      <dgm:prSet/>
      <dgm:spPr/>
      <dgm:t>
        <a:bodyPr/>
        <a:lstStyle/>
        <a:p>
          <a:endParaRPr lang="en-US"/>
        </a:p>
      </dgm:t>
    </dgm:pt>
    <dgm:pt modelId="{D6D48C19-EA13-4D0F-93BD-5D10A9E2A936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endParaRPr lang="en-US" sz="1600" b="1" i="1" dirty="0">
            <a:latin typeface="+mn-lt"/>
          </a:endParaRPr>
        </a:p>
      </dgm:t>
    </dgm:pt>
    <dgm:pt modelId="{97249796-D9C7-47F6-BC8D-845888F81683}" type="parTrans" cxnId="{CAE5D20D-31C2-4EFA-95C1-21C478E60024}">
      <dgm:prSet/>
      <dgm:spPr/>
      <dgm:t>
        <a:bodyPr/>
        <a:lstStyle/>
        <a:p>
          <a:endParaRPr lang="en-US"/>
        </a:p>
      </dgm:t>
    </dgm:pt>
    <dgm:pt modelId="{5FD1C8BB-FDE1-4BC8-B98F-F4A1E1270694}" type="sibTrans" cxnId="{CAE5D20D-31C2-4EFA-95C1-21C478E60024}">
      <dgm:prSet/>
      <dgm:spPr/>
      <dgm:t>
        <a:bodyPr/>
        <a:lstStyle/>
        <a:p>
          <a:endParaRPr lang="en-US"/>
        </a:p>
      </dgm:t>
    </dgm:pt>
    <dgm:pt modelId="{BF0646B1-E29E-4F20-AACC-46E031AC874A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1800" b="1" i="1" dirty="0" smtClean="0">
              <a:latin typeface="+mn-lt"/>
            </a:rPr>
            <a:t>Set up payment arrangements,  pay on your account</a:t>
          </a:r>
          <a:endParaRPr lang="en-US" sz="1800" b="1" i="1" dirty="0">
            <a:latin typeface="+mn-lt"/>
          </a:endParaRPr>
        </a:p>
      </dgm:t>
    </dgm:pt>
    <dgm:pt modelId="{176B708C-29FF-4D35-96B6-0964D4E1505E}" type="parTrans" cxnId="{BCB77FE1-7E59-4ADC-8A5E-5EF0C92C1B47}">
      <dgm:prSet/>
      <dgm:spPr/>
      <dgm:t>
        <a:bodyPr/>
        <a:lstStyle/>
        <a:p>
          <a:endParaRPr lang="en-US"/>
        </a:p>
      </dgm:t>
    </dgm:pt>
    <dgm:pt modelId="{115F98A8-A8A5-47CC-9FC1-DF9B5D9DA566}" type="sibTrans" cxnId="{BCB77FE1-7E59-4ADC-8A5E-5EF0C92C1B47}">
      <dgm:prSet/>
      <dgm:spPr/>
      <dgm:t>
        <a:bodyPr/>
        <a:lstStyle/>
        <a:p>
          <a:endParaRPr lang="en-US"/>
        </a:p>
      </dgm:t>
    </dgm:pt>
    <dgm:pt modelId="{1132D720-EF6E-4361-8484-D15D13C0DC93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endParaRPr lang="en-US" sz="2000" b="1" i="1" dirty="0"/>
        </a:p>
      </dgm:t>
    </dgm:pt>
    <dgm:pt modelId="{96D08BF8-9845-40FD-B850-6C90D9B05363}" type="parTrans" cxnId="{77D92123-A6F0-440E-A46F-1A235921B1A9}">
      <dgm:prSet/>
      <dgm:spPr/>
      <dgm:t>
        <a:bodyPr/>
        <a:lstStyle/>
        <a:p>
          <a:endParaRPr lang="en-US"/>
        </a:p>
      </dgm:t>
    </dgm:pt>
    <dgm:pt modelId="{9F53D0F2-42AF-43C4-AE84-C15DDEF0904E}" type="sibTrans" cxnId="{77D92123-A6F0-440E-A46F-1A235921B1A9}">
      <dgm:prSet/>
      <dgm:spPr/>
      <dgm:t>
        <a:bodyPr/>
        <a:lstStyle/>
        <a:p>
          <a:endParaRPr lang="en-US"/>
        </a:p>
      </dgm:t>
    </dgm:pt>
    <dgm:pt modelId="{5102058C-BBC5-4C93-BF1B-A34360B38E03}">
      <dgm:prSet custT="1"/>
      <dgm:spPr/>
      <dgm:t>
        <a:bodyPr/>
        <a:lstStyle/>
        <a:p>
          <a:r>
            <a:rPr lang="en-US" sz="1800" b="1" dirty="0"/>
            <a:t>Apply for housing, check on status of housing application</a:t>
          </a:r>
        </a:p>
      </dgm:t>
    </dgm:pt>
    <dgm:pt modelId="{31F243AC-E99A-4EB3-B31C-406CF5D4EE51}" type="parTrans" cxnId="{BDBBC40C-B831-49D7-B447-82666A333706}">
      <dgm:prSet/>
      <dgm:spPr/>
      <dgm:t>
        <a:bodyPr/>
        <a:lstStyle/>
        <a:p>
          <a:endParaRPr lang="en-US"/>
        </a:p>
      </dgm:t>
    </dgm:pt>
    <dgm:pt modelId="{5C6F95F4-91F9-4B5F-942D-1D4394CE8A3B}" type="sibTrans" cxnId="{BDBBC40C-B831-49D7-B447-82666A333706}">
      <dgm:prSet/>
      <dgm:spPr/>
      <dgm:t>
        <a:bodyPr/>
        <a:lstStyle/>
        <a:p>
          <a:endParaRPr lang="en-US"/>
        </a:p>
      </dgm:t>
    </dgm:pt>
    <dgm:pt modelId="{841B03E9-76E6-4CB0-A9E5-38508A4FFBF0}">
      <dgm:prSet custT="1"/>
      <dgm:spPr/>
      <dgm:t>
        <a:bodyPr/>
        <a:lstStyle/>
        <a:p>
          <a:r>
            <a:rPr lang="en-US" sz="2000" b="1" dirty="0" smtClean="0">
              <a:hlinkClick xmlns:r="http://schemas.openxmlformats.org/officeDocument/2006/relationships" r:id="rId3"/>
            </a:rPr>
            <a:t>housing@bowiestate.edu</a:t>
          </a:r>
          <a:r>
            <a:rPr lang="en-US" sz="2000" b="1" dirty="0" smtClean="0"/>
            <a:t> </a:t>
          </a:r>
          <a:endParaRPr lang="en-US" sz="2000" b="1" dirty="0"/>
        </a:p>
      </dgm:t>
    </dgm:pt>
    <dgm:pt modelId="{0B81FA0C-ADAA-4634-9332-60D057EEE91F}" type="parTrans" cxnId="{F6459D48-BDAD-4827-A8E0-99EE55FB4CF2}">
      <dgm:prSet/>
      <dgm:spPr/>
      <dgm:t>
        <a:bodyPr/>
        <a:lstStyle/>
        <a:p>
          <a:endParaRPr lang="en-US"/>
        </a:p>
      </dgm:t>
    </dgm:pt>
    <dgm:pt modelId="{D22D6D5F-1A20-47AD-9C59-8717834A05EC}" type="sibTrans" cxnId="{F6459D48-BDAD-4827-A8E0-99EE55FB4CF2}">
      <dgm:prSet/>
      <dgm:spPr/>
      <dgm:t>
        <a:bodyPr/>
        <a:lstStyle/>
        <a:p>
          <a:endParaRPr lang="en-US"/>
        </a:p>
      </dgm:t>
    </dgm:pt>
    <dgm:pt modelId="{C8E57B87-C1AD-4BC9-B27E-B2D3CDDA3CB8}">
      <dgm:prSet custT="1"/>
      <dgm:spPr/>
      <dgm:t>
        <a:bodyPr/>
        <a:lstStyle/>
        <a:p>
          <a:endParaRPr lang="en-US" sz="1800" b="1" dirty="0"/>
        </a:p>
      </dgm:t>
    </dgm:pt>
    <dgm:pt modelId="{DE0C7139-165A-4149-96F1-D5D46275BD0B}" type="parTrans" cxnId="{C08CA39E-F172-43EC-9524-AD37E4D522C8}">
      <dgm:prSet/>
      <dgm:spPr/>
      <dgm:t>
        <a:bodyPr/>
        <a:lstStyle/>
        <a:p>
          <a:endParaRPr lang="en-US"/>
        </a:p>
      </dgm:t>
    </dgm:pt>
    <dgm:pt modelId="{2292E300-7F69-4632-9795-74687BFFF792}" type="sibTrans" cxnId="{C08CA39E-F172-43EC-9524-AD37E4D522C8}">
      <dgm:prSet/>
      <dgm:spPr/>
      <dgm:t>
        <a:bodyPr/>
        <a:lstStyle/>
        <a:p>
          <a:endParaRPr lang="en-US"/>
        </a:p>
      </dgm:t>
    </dgm:pt>
    <dgm:pt modelId="{AC3282E3-40F7-4A8E-B607-DC04E030C752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endParaRPr lang="en-US" sz="1800" b="1" i="1" dirty="0">
            <a:latin typeface="+mn-lt"/>
          </a:endParaRPr>
        </a:p>
      </dgm:t>
    </dgm:pt>
    <dgm:pt modelId="{B9EEF90D-4F41-4100-981C-2A93A76EDE30}" type="parTrans" cxnId="{1BE6EF5E-83AA-4583-B926-56068007790B}">
      <dgm:prSet/>
      <dgm:spPr/>
    </dgm:pt>
    <dgm:pt modelId="{1FF5894A-C97E-4894-A604-2A5EE8842824}" type="sibTrans" cxnId="{1BE6EF5E-83AA-4583-B926-56068007790B}">
      <dgm:prSet/>
      <dgm:spPr/>
    </dgm:pt>
    <dgm:pt modelId="{A5C1FFFD-1552-4251-81B5-245CCA78A46F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i="1" dirty="0" smtClean="0">
              <a:latin typeface="+mn-lt"/>
              <a:hlinkClick xmlns:r="http://schemas.openxmlformats.org/officeDocument/2006/relationships" r:id="rId4"/>
            </a:rPr>
            <a:t>sa@bowiestate.edu</a:t>
          </a:r>
          <a:r>
            <a:rPr lang="en-US" sz="1800" b="1" i="1" dirty="0" smtClean="0">
              <a:latin typeface="+mn-lt"/>
            </a:rPr>
            <a:t> </a:t>
          </a:r>
          <a:endParaRPr lang="en-US" sz="1800" b="1" i="1" dirty="0">
            <a:latin typeface="+mn-lt"/>
          </a:endParaRPr>
        </a:p>
      </dgm:t>
    </dgm:pt>
    <dgm:pt modelId="{2D95E7BD-8B16-4615-AE04-B34DD219DB22}" type="parTrans" cxnId="{39D66AA1-28EB-449E-BE96-FB190043615E}">
      <dgm:prSet/>
      <dgm:spPr/>
    </dgm:pt>
    <dgm:pt modelId="{D61EEAE2-734D-4A13-92D9-9A575B18A92A}" type="sibTrans" cxnId="{39D66AA1-28EB-449E-BE96-FB190043615E}">
      <dgm:prSet/>
      <dgm:spPr/>
    </dgm:pt>
    <dgm:pt modelId="{A9B6A2CB-B7A8-4B63-A508-8DF9E379DCF2}">
      <dgm:prSet phldrT="[Text]" custT="1"/>
      <dgm:spPr>
        <a:solidFill>
          <a:srgbClr val="FFCC00">
            <a:alpha val="90000"/>
          </a:srgbClr>
        </a:solidFill>
      </dgm:spPr>
      <dgm:t>
        <a:bodyPr/>
        <a:lstStyle/>
        <a:p>
          <a:r>
            <a:rPr lang="en-US" sz="2000" b="1" i="1" dirty="0" smtClean="0">
              <a:hlinkClick xmlns:r="http://schemas.openxmlformats.org/officeDocument/2006/relationships" r:id="rId5"/>
            </a:rPr>
            <a:t>registrar@bowiestate.edu</a:t>
          </a:r>
          <a:r>
            <a:rPr lang="en-US" sz="2000" b="1" i="1" dirty="0" smtClean="0"/>
            <a:t> </a:t>
          </a:r>
          <a:endParaRPr lang="en-US" sz="2000" b="1" i="1" dirty="0"/>
        </a:p>
      </dgm:t>
    </dgm:pt>
    <dgm:pt modelId="{1B4DE685-E6D5-4216-BEE3-E20A922951DF}" type="parTrans" cxnId="{2F3CFC5B-A16B-437E-98A5-DFA56D342C35}">
      <dgm:prSet/>
      <dgm:spPr/>
    </dgm:pt>
    <dgm:pt modelId="{5FAD8771-3809-4480-B8E0-FD0462E5BBAF}" type="sibTrans" cxnId="{2F3CFC5B-A16B-437E-98A5-DFA56D342C35}">
      <dgm:prSet/>
      <dgm:spPr/>
    </dgm:pt>
    <dgm:pt modelId="{05E427B4-2A28-4989-B6F4-A8F5A0EBABCF}" type="pres">
      <dgm:prSet presAssocID="{0C3EC5CA-D8BF-45E3-8CA9-2C7B33036A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B1545F-DDB5-4D45-9B76-BDD776376A13}" type="pres">
      <dgm:prSet presAssocID="{8A761FCB-8DEF-47F2-BA86-881A6CEBF1D3}" presName="linNode" presStyleCnt="0"/>
      <dgm:spPr/>
    </dgm:pt>
    <dgm:pt modelId="{2633761B-80AE-41CD-9A14-E7FFE851ED95}" type="pres">
      <dgm:prSet presAssocID="{8A761FCB-8DEF-47F2-BA86-881A6CEBF1D3}" presName="parentText" presStyleLbl="node1" presStyleIdx="0" presStyleCnt="6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885AE-0688-4420-8F17-8E85884762DE}" type="pres">
      <dgm:prSet presAssocID="{7AA1A08A-7B96-4A88-94F2-4012B64FA20E}" presName="sp" presStyleCnt="0"/>
      <dgm:spPr/>
    </dgm:pt>
    <dgm:pt modelId="{41248CB1-08E4-4168-AD01-1DE4099196D2}" type="pres">
      <dgm:prSet presAssocID="{4D0888B8-84B4-47E2-87ED-08E63B77DE72}" presName="linNode" presStyleCnt="0"/>
      <dgm:spPr/>
    </dgm:pt>
    <dgm:pt modelId="{8E622526-E5B1-4360-A4C8-E130901F5F33}" type="pres">
      <dgm:prSet presAssocID="{4D0888B8-84B4-47E2-87ED-08E63B77DE72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373C4-9063-45EE-993E-64F14619D6CD}" type="pres">
      <dgm:prSet presAssocID="{4D0888B8-84B4-47E2-87ED-08E63B77DE72}" presName="descendantText" presStyleLbl="alignAccFollowNode1" presStyleIdx="0" presStyleCnt="5" custScaleY="1259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CD001-0015-407D-A87A-7359FB8EB988}" type="pres">
      <dgm:prSet presAssocID="{7560033D-B0B2-447B-993D-F654CA659FC9}" presName="sp" presStyleCnt="0"/>
      <dgm:spPr/>
    </dgm:pt>
    <dgm:pt modelId="{BC0D35A0-6B12-4FB8-B979-EFCBEB686FAC}" type="pres">
      <dgm:prSet presAssocID="{FC3BFEAA-B9A9-468F-91DE-2F05B7826BA8}" presName="linNode" presStyleCnt="0"/>
      <dgm:spPr/>
    </dgm:pt>
    <dgm:pt modelId="{81E30C63-E40D-4094-A6CF-4E68585CCDEF}" type="pres">
      <dgm:prSet presAssocID="{FC3BFEAA-B9A9-468F-91DE-2F05B7826BA8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05245-C535-4E18-B3D6-F17452FC4FC9}" type="pres">
      <dgm:prSet presAssocID="{FC3BFEAA-B9A9-468F-91DE-2F05B7826BA8}" presName="descendantText" presStyleLbl="alignAccFollowNode1" presStyleIdx="1" presStyleCnt="5" custScaleY="1151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BA2219-6D99-45EA-8428-8D2A15A59838}" type="pres">
      <dgm:prSet presAssocID="{3AE13F6E-C47C-4246-847D-22F98F539543}" presName="sp" presStyleCnt="0"/>
      <dgm:spPr/>
    </dgm:pt>
    <dgm:pt modelId="{4CE02E82-6C2D-44A9-AB65-1D9FF8CA0879}" type="pres">
      <dgm:prSet presAssocID="{C5169C55-B05A-4734-99C9-F6B52882A47D}" presName="linNode" presStyleCnt="0"/>
      <dgm:spPr/>
    </dgm:pt>
    <dgm:pt modelId="{EBDFDECE-062A-4A23-A48C-EF1BA0B16FE5}" type="pres">
      <dgm:prSet presAssocID="{C5169C55-B05A-4734-99C9-F6B52882A47D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E718C3-3108-4187-8605-98B3CC191034}" type="pres">
      <dgm:prSet presAssocID="{C5169C55-B05A-4734-99C9-F6B52882A47D}" presName="descendantText" presStyleLbl="alignAccFollowNode1" presStyleIdx="2" presStyleCnt="5" custScaleY="1201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A4DB2-B861-457E-8F48-C64BBA6101BD}" type="pres">
      <dgm:prSet presAssocID="{48A219CF-A21A-4BCB-AE29-98609648CEF8}" presName="sp" presStyleCnt="0"/>
      <dgm:spPr/>
    </dgm:pt>
    <dgm:pt modelId="{6E2481F3-49ED-41FF-B674-74BAF2465B07}" type="pres">
      <dgm:prSet presAssocID="{0153F9B4-3B9E-45B9-9913-79A4E29B0A91}" presName="linNode" presStyleCnt="0"/>
      <dgm:spPr/>
    </dgm:pt>
    <dgm:pt modelId="{059663BC-A230-4506-B3A0-4BBFCC9CE0A7}" type="pres">
      <dgm:prSet presAssocID="{0153F9B4-3B9E-45B9-9913-79A4E29B0A91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82DEDE-43E5-4400-9725-F493B9F9BF72}" type="pres">
      <dgm:prSet presAssocID="{0153F9B4-3B9E-45B9-9913-79A4E29B0A91}" presName="descendantText" presStyleLbl="alignAccFollowNode1" presStyleIdx="3" presStyleCnt="5" custScaleY="110087" custLinFactNeighborX="1187" custLinFactNeighborY="16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A15558-B136-4A0E-92FA-5F128E50DC06}" type="pres">
      <dgm:prSet presAssocID="{811E796A-DA03-4E84-95EA-A5F56FD570DB}" presName="sp" presStyleCnt="0"/>
      <dgm:spPr/>
    </dgm:pt>
    <dgm:pt modelId="{1ECDB0AC-FA8B-4755-8CB7-3F4E2D2D48D0}" type="pres">
      <dgm:prSet presAssocID="{374E4EDA-99B8-461A-8C57-7D576CE59B8F}" presName="linNode" presStyleCnt="0"/>
      <dgm:spPr/>
    </dgm:pt>
    <dgm:pt modelId="{409949C5-830A-419F-B5B8-922847D4119C}" type="pres">
      <dgm:prSet presAssocID="{374E4EDA-99B8-461A-8C57-7D576CE59B8F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96FF47-33C0-4A44-A98F-5BC730141569}" type="pres">
      <dgm:prSet presAssocID="{374E4EDA-99B8-461A-8C57-7D576CE59B8F}" presName="descendantText" presStyleLbl="alignAccFollowNode1" presStyleIdx="4" presStyleCnt="5" custScaleY="125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E5A4EB-C879-424F-8D36-F2F701F2B9A0}" srcId="{0C3EC5CA-D8BF-45E3-8CA9-2C7B33036A1F}" destId="{C5169C55-B05A-4734-99C9-F6B52882A47D}" srcOrd="3" destOrd="0" parTransId="{588C177F-CC46-4E94-9CEA-5A2F863E59CC}" sibTransId="{48A219CF-A21A-4BCB-AE29-98609648CEF8}"/>
    <dgm:cxn modelId="{FC21FA1A-4575-405D-9350-C6792C4A25E3}" type="presOf" srcId="{8A761FCB-8DEF-47F2-BA86-881A6CEBF1D3}" destId="{2633761B-80AE-41CD-9A14-E7FFE851ED95}" srcOrd="0" destOrd="0" presId="urn:microsoft.com/office/officeart/2005/8/layout/vList5"/>
    <dgm:cxn modelId="{A67F94AD-B919-477A-ADA0-78D240B135CC}" type="presOf" srcId="{A9B6A2CB-B7A8-4B63-A508-8DF9E379DCF2}" destId="{1482DEDE-43E5-4400-9725-F493B9F9BF72}" srcOrd="0" destOrd="1" presId="urn:microsoft.com/office/officeart/2005/8/layout/vList5"/>
    <dgm:cxn modelId="{829D45AC-C605-4BCA-B427-890C393A293D}" type="presOf" srcId="{C5169C55-B05A-4734-99C9-F6B52882A47D}" destId="{EBDFDECE-062A-4A23-A48C-EF1BA0B16FE5}" srcOrd="0" destOrd="0" presId="urn:microsoft.com/office/officeart/2005/8/layout/vList5"/>
    <dgm:cxn modelId="{CAE5D20D-31C2-4EFA-95C1-21C478E60024}" srcId="{C5169C55-B05A-4734-99C9-F6B52882A47D}" destId="{D6D48C19-EA13-4D0F-93BD-5D10A9E2A936}" srcOrd="3" destOrd="0" parTransId="{97249796-D9C7-47F6-BC8D-845888F81683}" sibTransId="{5FD1C8BB-FDE1-4BC8-B98F-F4A1E1270694}"/>
    <dgm:cxn modelId="{39D66AA1-28EB-449E-BE96-FB190043615E}" srcId="{C5169C55-B05A-4734-99C9-F6B52882A47D}" destId="{A5C1FFFD-1552-4251-81B5-245CCA78A46F}" srcOrd="2" destOrd="0" parTransId="{2D95E7BD-8B16-4615-AE04-B34DD219DB22}" sibTransId="{D61EEAE2-734D-4A13-92D9-9A575B18A92A}"/>
    <dgm:cxn modelId="{E880C610-319B-4269-927B-82AA08B72F0C}" type="presOf" srcId="{AC3282E3-40F7-4A8E-B607-DC04E030C752}" destId="{77E718C3-3108-4187-8605-98B3CC191034}" srcOrd="0" destOrd="0" presId="urn:microsoft.com/office/officeart/2005/8/layout/vList5"/>
    <dgm:cxn modelId="{C80CB071-92B7-4FC4-8754-F9F875BA2EED}" srcId="{4D0888B8-84B4-47E2-87ED-08E63B77DE72}" destId="{E827DC62-967B-4416-94F8-6B312AA11C63}" srcOrd="3" destOrd="0" parTransId="{BAC4704B-602E-4E2C-8968-FE619BC5F692}" sibTransId="{29A7E605-A0C8-47DE-BCFB-97372DEDC871}"/>
    <dgm:cxn modelId="{DFC66B36-E85C-4857-BDCF-7C6DAF5222D2}" type="presOf" srcId="{0C3EC5CA-D8BF-45E3-8CA9-2C7B33036A1F}" destId="{05E427B4-2A28-4989-B6F4-A8F5A0EBABCF}" srcOrd="0" destOrd="0" presId="urn:microsoft.com/office/officeart/2005/8/layout/vList5"/>
    <dgm:cxn modelId="{1FCD11C9-5929-4BC8-AD3C-0F720476F1D6}" srcId="{4D0888B8-84B4-47E2-87ED-08E63B77DE72}" destId="{48D0BF2C-DF19-49B6-871E-E165418C5742}" srcOrd="2" destOrd="0" parTransId="{29B58ACC-DF73-4B52-A3CA-B164CB2D7ADB}" sibTransId="{FDBF561D-AC90-446C-A756-1B370A9E98C2}"/>
    <dgm:cxn modelId="{BDBBC40C-B831-49D7-B447-82666A333706}" srcId="{374E4EDA-99B8-461A-8C57-7D576CE59B8F}" destId="{5102058C-BBC5-4C93-BF1B-A34360B38E03}" srcOrd="1" destOrd="0" parTransId="{31F243AC-E99A-4EB3-B31C-406CF5D4EE51}" sibTransId="{5C6F95F4-91F9-4B5F-942D-1D4394CE8A3B}"/>
    <dgm:cxn modelId="{C62B3FAF-FD19-4558-811A-B5B82DBA812B}" type="presOf" srcId="{841B03E9-76E6-4CB0-A9E5-38508A4FFBF0}" destId="{3596FF47-33C0-4A44-A98F-5BC730141569}" srcOrd="0" destOrd="2" presId="urn:microsoft.com/office/officeart/2005/8/layout/vList5"/>
    <dgm:cxn modelId="{A32921EB-F79C-490C-907E-19DD173F1D63}" type="presOf" srcId="{BF0646B1-E29E-4F20-AACC-46E031AC874A}" destId="{77E718C3-3108-4187-8605-98B3CC191034}" srcOrd="0" destOrd="1" presId="urn:microsoft.com/office/officeart/2005/8/layout/vList5"/>
    <dgm:cxn modelId="{3678A85A-1EAF-4F66-AD45-708B90626769}" srcId="{0C3EC5CA-D8BF-45E3-8CA9-2C7B33036A1F}" destId="{FC3BFEAA-B9A9-468F-91DE-2F05B7826BA8}" srcOrd="2" destOrd="0" parTransId="{DDC07D88-0A99-4E67-932B-7A3B9C1AFC53}" sibTransId="{3AE13F6E-C47C-4246-847D-22F98F539543}"/>
    <dgm:cxn modelId="{61427216-5B00-4A56-A1A1-FB3ACA11D53C}" srcId="{374E4EDA-99B8-461A-8C57-7D576CE59B8F}" destId="{51CED7A1-E4E4-4302-97B2-08C808659D23}" srcOrd="0" destOrd="0" parTransId="{E693F822-CE55-42D8-9BC0-EE80191BFFA2}" sibTransId="{BB602F60-2A81-4021-848A-157D0DC77F95}"/>
    <dgm:cxn modelId="{BCB77FE1-7E59-4ADC-8A5E-5EF0C92C1B47}" srcId="{C5169C55-B05A-4734-99C9-F6B52882A47D}" destId="{BF0646B1-E29E-4F20-AACC-46E031AC874A}" srcOrd="1" destOrd="0" parTransId="{176B708C-29FF-4D35-96B6-0964D4E1505E}" sibTransId="{115F98A8-A8A5-47CC-9FC1-DF9B5D9DA566}"/>
    <dgm:cxn modelId="{7036D0BD-6437-4BF7-8BA1-9EF18497CE05}" srcId="{0C3EC5CA-D8BF-45E3-8CA9-2C7B33036A1F}" destId="{4D0888B8-84B4-47E2-87ED-08E63B77DE72}" srcOrd="1" destOrd="0" parTransId="{0616C4D0-DF72-4390-A3A7-A06D5E3FEA76}" sibTransId="{7560033D-B0B2-447B-993D-F654CA659FC9}"/>
    <dgm:cxn modelId="{AF1F99B1-39A1-42E6-A0B7-A07CE45D7F81}" type="presOf" srcId="{1132D720-EF6E-4361-8484-D15D13C0DC93}" destId="{B49373C4-9063-45EE-993E-64F14619D6CD}" srcOrd="0" destOrd="0" presId="urn:microsoft.com/office/officeart/2005/8/layout/vList5"/>
    <dgm:cxn modelId="{685096A0-BA68-4BA7-9C73-1B82CCF4A483}" srcId="{0C3EC5CA-D8BF-45E3-8CA9-2C7B33036A1F}" destId="{8A761FCB-8DEF-47F2-BA86-881A6CEBF1D3}" srcOrd="0" destOrd="0" parTransId="{86921F94-E5CA-4993-BBFC-493D127AF322}" sibTransId="{7AA1A08A-7B96-4A88-94F2-4012B64FA20E}"/>
    <dgm:cxn modelId="{6E29E31E-607C-4382-904C-2F3D0894DECB}" type="presOf" srcId="{374E4EDA-99B8-461A-8C57-7D576CE59B8F}" destId="{409949C5-830A-419F-B5B8-922847D4119C}" srcOrd="0" destOrd="0" presId="urn:microsoft.com/office/officeart/2005/8/layout/vList5"/>
    <dgm:cxn modelId="{4FD3455A-0749-412C-9598-346E905808B1}" type="presOf" srcId="{D6D48C19-EA13-4D0F-93BD-5D10A9E2A936}" destId="{77E718C3-3108-4187-8605-98B3CC191034}" srcOrd="0" destOrd="3" presId="urn:microsoft.com/office/officeart/2005/8/layout/vList5"/>
    <dgm:cxn modelId="{3FCC4691-AD00-4F29-B072-00DC16473C36}" srcId="{FC3BFEAA-B9A9-468F-91DE-2F05B7826BA8}" destId="{9C3B34C1-739A-491B-8C48-2C7F0EE26A01}" srcOrd="1" destOrd="0" parTransId="{0F6A64BF-06B2-4522-8E6D-96C4674773EC}" sibTransId="{25F9EE6C-8F94-41B9-BD89-30097FF2B508}"/>
    <dgm:cxn modelId="{172A428D-E224-46FC-9CFF-ACE10F878529}" type="presOf" srcId="{51CED7A1-E4E4-4302-97B2-08C808659D23}" destId="{3596FF47-33C0-4A44-A98F-5BC730141569}" srcOrd="0" destOrd="0" presId="urn:microsoft.com/office/officeart/2005/8/layout/vList5"/>
    <dgm:cxn modelId="{93E9AEE4-A1BA-4C2C-8A03-C4D6F7551EA0}" type="presOf" srcId="{C8E57B87-C1AD-4BC9-B27E-B2D3CDDA3CB8}" destId="{3596FF47-33C0-4A44-A98F-5BC730141569}" srcOrd="0" destOrd="3" presId="urn:microsoft.com/office/officeart/2005/8/layout/vList5"/>
    <dgm:cxn modelId="{34CD6675-3D23-46E9-895D-9800C7C5C808}" type="presOf" srcId="{FC3BFEAA-B9A9-468F-91DE-2F05B7826BA8}" destId="{81E30C63-E40D-4094-A6CF-4E68585CCDEF}" srcOrd="0" destOrd="0" presId="urn:microsoft.com/office/officeart/2005/8/layout/vList5"/>
    <dgm:cxn modelId="{1A417418-9D92-46A2-9C77-94F3BE6B3640}" type="presOf" srcId="{9C3B34C1-739A-491B-8C48-2C7F0EE26A01}" destId="{A8905245-C535-4E18-B3D6-F17452FC4FC9}" srcOrd="0" destOrd="1" presId="urn:microsoft.com/office/officeart/2005/8/layout/vList5"/>
    <dgm:cxn modelId="{D77C67AB-13E4-463D-BBF9-8160443A81B0}" type="presOf" srcId="{E827DC62-967B-4416-94F8-6B312AA11C63}" destId="{B49373C4-9063-45EE-993E-64F14619D6CD}" srcOrd="0" destOrd="3" presId="urn:microsoft.com/office/officeart/2005/8/layout/vList5"/>
    <dgm:cxn modelId="{C08CA39E-F172-43EC-9524-AD37E4D522C8}" srcId="{374E4EDA-99B8-461A-8C57-7D576CE59B8F}" destId="{C8E57B87-C1AD-4BC9-B27E-B2D3CDDA3CB8}" srcOrd="3" destOrd="0" parTransId="{DE0C7139-165A-4149-96F1-D5D46275BD0B}" sibTransId="{2292E300-7F69-4632-9795-74687BFFF792}"/>
    <dgm:cxn modelId="{907ECA1E-A6F9-4C8A-857D-39669F86F63A}" type="presOf" srcId="{4D0888B8-84B4-47E2-87ED-08E63B77DE72}" destId="{8E622526-E5B1-4360-A4C8-E130901F5F33}" srcOrd="0" destOrd="0" presId="urn:microsoft.com/office/officeart/2005/8/layout/vList5"/>
    <dgm:cxn modelId="{D0EBBC02-C686-4A05-8246-066DD6CEF408}" srcId="{FC3BFEAA-B9A9-468F-91DE-2F05B7826BA8}" destId="{0499C24B-623D-4C03-B553-96D296E74F1E}" srcOrd="0" destOrd="0" parTransId="{255CDD00-D81A-4B68-A781-E1754DA4C3B9}" sibTransId="{023B8CC5-9490-44C3-A60D-184A83DD7FEF}"/>
    <dgm:cxn modelId="{CABC83F4-E71D-42F4-834C-5B8C3C480B1E}" type="presOf" srcId="{0153F9B4-3B9E-45B9-9913-79A4E29B0A91}" destId="{059663BC-A230-4506-B3A0-4BBFCC9CE0A7}" srcOrd="0" destOrd="0" presId="urn:microsoft.com/office/officeart/2005/8/layout/vList5"/>
    <dgm:cxn modelId="{493346B8-97C5-4201-A3FC-5CFB0C5AE242}" srcId="{0153F9B4-3B9E-45B9-9913-79A4E29B0A91}" destId="{E92370A0-723D-4D09-B7D4-24354B936897}" srcOrd="0" destOrd="0" parTransId="{9FB517A4-AA35-4DDA-A87C-837582B2BCC9}" sibTransId="{DB2D9822-8EA1-4FC8-BC51-991458C8888C}"/>
    <dgm:cxn modelId="{2F3BB55A-F8D6-4254-844E-FFBB9B55054B}" type="presOf" srcId="{83BDEA03-976D-4353-8948-A2FF901BB57A}" destId="{B49373C4-9063-45EE-993E-64F14619D6CD}" srcOrd="0" destOrd="1" presId="urn:microsoft.com/office/officeart/2005/8/layout/vList5"/>
    <dgm:cxn modelId="{8FC57A7D-9CEC-4316-89E8-6752131474FC}" type="presOf" srcId="{E92370A0-723D-4D09-B7D4-24354B936897}" destId="{1482DEDE-43E5-4400-9725-F493B9F9BF72}" srcOrd="0" destOrd="0" presId="urn:microsoft.com/office/officeart/2005/8/layout/vList5"/>
    <dgm:cxn modelId="{B9C60868-ABE6-4B3F-AB2D-9E934CB17A6B}" type="presOf" srcId="{0499C24B-623D-4C03-B553-96D296E74F1E}" destId="{A8905245-C535-4E18-B3D6-F17452FC4FC9}" srcOrd="0" destOrd="0" presId="urn:microsoft.com/office/officeart/2005/8/layout/vList5"/>
    <dgm:cxn modelId="{364E3BBE-5526-4147-AA38-CC3AF8B88FE8}" type="presOf" srcId="{A5C1FFFD-1552-4251-81B5-245CCA78A46F}" destId="{77E718C3-3108-4187-8605-98B3CC191034}" srcOrd="0" destOrd="2" presId="urn:microsoft.com/office/officeart/2005/8/layout/vList5"/>
    <dgm:cxn modelId="{2F3CFC5B-A16B-437E-98A5-DFA56D342C35}" srcId="{0153F9B4-3B9E-45B9-9913-79A4E29B0A91}" destId="{A9B6A2CB-B7A8-4B63-A508-8DF9E379DCF2}" srcOrd="1" destOrd="0" parTransId="{1B4DE685-E6D5-4216-BEE3-E20A922951DF}" sibTransId="{5FAD8771-3809-4480-B8E0-FD0462E5BBAF}"/>
    <dgm:cxn modelId="{1BE6EF5E-83AA-4583-B926-56068007790B}" srcId="{C5169C55-B05A-4734-99C9-F6B52882A47D}" destId="{AC3282E3-40F7-4A8E-B607-DC04E030C752}" srcOrd="0" destOrd="0" parTransId="{B9EEF90D-4F41-4100-981C-2A93A76EDE30}" sibTransId="{1FF5894A-C97E-4894-A604-2A5EE8842824}"/>
    <dgm:cxn modelId="{77D92123-A6F0-440E-A46F-1A235921B1A9}" srcId="{4D0888B8-84B4-47E2-87ED-08E63B77DE72}" destId="{1132D720-EF6E-4361-8484-D15D13C0DC93}" srcOrd="0" destOrd="0" parTransId="{96D08BF8-9845-40FD-B850-6C90D9B05363}" sibTransId="{9F53D0F2-42AF-43C4-AE84-C15DDEF0904E}"/>
    <dgm:cxn modelId="{033FEF00-4E97-402C-AF39-3B73AC017FA4}" type="presOf" srcId="{5102058C-BBC5-4C93-BF1B-A34360B38E03}" destId="{3596FF47-33C0-4A44-A98F-5BC730141569}" srcOrd="0" destOrd="1" presId="urn:microsoft.com/office/officeart/2005/8/layout/vList5"/>
    <dgm:cxn modelId="{EC9016BE-D141-4A35-81BC-FA81C95C27F5}" type="presOf" srcId="{48D0BF2C-DF19-49B6-871E-E165418C5742}" destId="{B49373C4-9063-45EE-993E-64F14619D6CD}" srcOrd="0" destOrd="2" presId="urn:microsoft.com/office/officeart/2005/8/layout/vList5"/>
    <dgm:cxn modelId="{C908D445-E145-4B89-8364-982DD9D38DCD}" srcId="{0C3EC5CA-D8BF-45E3-8CA9-2C7B33036A1F}" destId="{374E4EDA-99B8-461A-8C57-7D576CE59B8F}" srcOrd="5" destOrd="0" parTransId="{92816A5F-6FF6-4D7A-AD03-A0577DD83FD2}" sibTransId="{ACB40ADC-3728-49C4-9288-4ECF5B000D84}"/>
    <dgm:cxn modelId="{84CD3ECE-A34E-4DF0-903F-11802ECE2CF8}" srcId="{0C3EC5CA-D8BF-45E3-8CA9-2C7B33036A1F}" destId="{0153F9B4-3B9E-45B9-9913-79A4E29B0A91}" srcOrd="4" destOrd="0" parTransId="{1186FF83-E911-4B8D-9F63-41A09F2DD24C}" sibTransId="{811E796A-DA03-4E84-95EA-A5F56FD570DB}"/>
    <dgm:cxn modelId="{122935F3-4AA1-4620-B67C-4C18D45562E2}" srcId="{4D0888B8-84B4-47E2-87ED-08E63B77DE72}" destId="{83BDEA03-976D-4353-8948-A2FF901BB57A}" srcOrd="1" destOrd="0" parTransId="{2ABA1B2A-DADF-46B7-9E7A-745A00CC4BB8}" sibTransId="{F3271A20-797F-493B-BC71-4893AF1F77C5}"/>
    <dgm:cxn modelId="{F6459D48-BDAD-4827-A8E0-99EE55FB4CF2}" srcId="{374E4EDA-99B8-461A-8C57-7D576CE59B8F}" destId="{841B03E9-76E6-4CB0-A9E5-38508A4FFBF0}" srcOrd="2" destOrd="0" parTransId="{0B81FA0C-ADAA-4634-9332-60D057EEE91F}" sibTransId="{D22D6D5F-1A20-47AD-9C59-8717834A05EC}"/>
    <dgm:cxn modelId="{E847588F-A11E-472E-8197-F2E73FDF2FAD}" type="presParOf" srcId="{05E427B4-2A28-4989-B6F4-A8F5A0EBABCF}" destId="{22B1545F-DDB5-4D45-9B76-BDD776376A13}" srcOrd="0" destOrd="0" presId="urn:microsoft.com/office/officeart/2005/8/layout/vList5"/>
    <dgm:cxn modelId="{2482F0F9-3386-492E-91B7-5E472ED6090F}" type="presParOf" srcId="{22B1545F-DDB5-4D45-9B76-BDD776376A13}" destId="{2633761B-80AE-41CD-9A14-E7FFE851ED95}" srcOrd="0" destOrd="0" presId="urn:microsoft.com/office/officeart/2005/8/layout/vList5"/>
    <dgm:cxn modelId="{5D0B817A-CF8F-4C56-A87E-A4C668F85BE7}" type="presParOf" srcId="{05E427B4-2A28-4989-B6F4-A8F5A0EBABCF}" destId="{C82885AE-0688-4420-8F17-8E85884762DE}" srcOrd="1" destOrd="0" presId="urn:microsoft.com/office/officeart/2005/8/layout/vList5"/>
    <dgm:cxn modelId="{C9AB7450-2F79-4BD0-B3D2-C12BC090D1FE}" type="presParOf" srcId="{05E427B4-2A28-4989-B6F4-A8F5A0EBABCF}" destId="{41248CB1-08E4-4168-AD01-1DE4099196D2}" srcOrd="2" destOrd="0" presId="urn:microsoft.com/office/officeart/2005/8/layout/vList5"/>
    <dgm:cxn modelId="{D3743C3F-4790-4FAA-9A0A-439CD2365F59}" type="presParOf" srcId="{41248CB1-08E4-4168-AD01-1DE4099196D2}" destId="{8E622526-E5B1-4360-A4C8-E130901F5F33}" srcOrd="0" destOrd="0" presId="urn:microsoft.com/office/officeart/2005/8/layout/vList5"/>
    <dgm:cxn modelId="{2E824CFD-EFCE-40DC-A419-0B9C219D681A}" type="presParOf" srcId="{41248CB1-08E4-4168-AD01-1DE4099196D2}" destId="{B49373C4-9063-45EE-993E-64F14619D6CD}" srcOrd="1" destOrd="0" presId="urn:microsoft.com/office/officeart/2005/8/layout/vList5"/>
    <dgm:cxn modelId="{E95A4CD6-51B3-4550-9212-52DF38580167}" type="presParOf" srcId="{05E427B4-2A28-4989-B6F4-A8F5A0EBABCF}" destId="{17BCD001-0015-407D-A87A-7359FB8EB988}" srcOrd="3" destOrd="0" presId="urn:microsoft.com/office/officeart/2005/8/layout/vList5"/>
    <dgm:cxn modelId="{40D6FD7B-280E-46D1-9E9E-5D03880E9F18}" type="presParOf" srcId="{05E427B4-2A28-4989-B6F4-A8F5A0EBABCF}" destId="{BC0D35A0-6B12-4FB8-B979-EFCBEB686FAC}" srcOrd="4" destOrd="0" presId="urn:microsoft.com/office/officeart/2005/8/layout/vList5"/>
    <dgm:cxn modelId="{942F8A06-36CD-4219-B3E2-A7AE8F357A49}" type="presParOf" srcId="{BC0D35A0-6B12-4FB8-B979-EFCBEB686FAC}" destId="{81E30C63-E40D-4094-A6CF-4E68585CCDEF}" srcOrd="0" destOrd="0" presId="urn:microsoft.com/office/officeart/2005/8/layout/vList5"/>
    <dgm:cxn modelId="{FC62F268-9C3E-4307-9C19-BFFC1700EBCC}" type="presParOf" srcId="{BC0D35A0-6B12-4FB8-B979-EFCBEB686FAC}" destId="{A8905245-C535-4E18-B3D6-F17452FC4FC9}" srcOrd="1" destOrd="0" presId="urn:microsoft.com/office/officeart/2005/8/layout/vList5"/>
    <dgm:cxn modelId="{6A8C92BA-6AE9-4CBB-80F2-EB3830B5D337}" type="presParOf" srcId="{05E427B4-2A28-4989-B6F4-A8F5A0EBABCF}" destId="{90BA2219-6D99-45EA-8428-8D2A15A59838}" srcOrd="5" destOrd="0" presId="urn:microsoft.com/office/officeart/2005/8/layout/vList5"/>
    <dgm:cxn modelId="{D8B6805B-F73E-4D35-B7EB-A812DCC81443}" type="presParOf" srcId="{05E427B4-2A28-4989-B6F4-A8F5A0EBABCF}" destId="{4CE02E82-6C2D-44A9-AB65-1D9FF8CA0879}" srcOrd="6" destOrd="0" presId="urn:microsoft.com/office/officeart/2005/8/layout/vList5"/>
    <dgm:cxn modelId="{FE5FC4AA-E86F-4664-97B8-22E3E564399E}" type="presParOf" srcId="{4CE02E82-6C2D-44A9-AB65-1D9FF8CA0879}" destId="{EBDFDECE-062A-4A23-A48C-EF1BA0B16FE5}" srcOrd="0" destOrd="0" presId="urn:microsoft.com/office/officeart/2005/8/layout/vList5"/>
    <dgm:cxn modelId="{DD3A4EAE-4D84-4A80-9F11-A635483A07CB}" type="presParOf" srcId="{4CE02E82-6C2D-44A9-AB65-1D9FF8CA0879}" destId="{77E718C3-3108-4187-8605-98B3CC191034}" srcOrd="1" destOrd="0" presId="urn:microsoft.com/office/officeart/2005/8/layout/vList5"/>
    <dgm:cxn modelId="{9DD3AD91-5081-46E9-A197-0FF557B412FC}" type="presParOf" srcId="{05E427B4-2A28-4989-B6F4-A8F5A0EBABCF}" destId="{283A4DB2-B861-457E-8F48-C64BBA6101BD}" srcOrd="7" destOrd="0" presId="urn:microsoft.com/office/officeart/2005/8/layout/vList5"/>
    <dgm:cxn modelId="{EC57A26B-1ECA-41D7-97D4-DB6FFE41FFB7}" type="presParOf" srcId="{05E427B4-2A28-4989-B6F4-A8F5A0EBABCF}" destId="{6E2481F3-49ED-41FF-B674-74BAF2465B07}" srcOrd="8" destOrd="0" presId="urn:microsoft.com/office/officeart/2005/8/layout/vList5"/>
    <dgm:cxn modelId="{05037317-C773-474D-804F-D2E044FF54E6}" type="presParOf" srcId="{6E2481F3-49ED-41FF-B674-74BAF2465B07}" destId="{059663BC-A230-4506-B3A0-4BBFCC9CE0A7}" srcOrd="0" destOrd="0" presId="urn:microsoft.com/office/officeart/2005/8/layout/vList5"/>
    <dgm:cxn modelId="{69274161-51DF-45D2-A2A2-B33C903409BC}" type="presParOf" srcId="{6E2481F3-49ED-41FF-B674-74BAF2465B07}" destId="{1482DEDE-43E5-4400-9725-F493B9F9BF72}" srcOrd="1" destOrd="0" presId="urn:microsoft.com/office/officeart/2005/8/layout/vList5"/>
    <dgm:cxn modelId="{42B6A503-8E96-4D7F-BDFF-E481841BD4C2}" type="presParOf" srcId="{05E427B4-2A28-4989-B6F4-A8F5A0EBABCF}" destId="{CCA15558-B136-4A0E-92FA-5F128E50DC06}" srcOrd="9" destOrd="0" presId="urn:microsoft.com/office/officeart/2005/8/layout/vList5"/>
    <dgm:cxn modelId="{62F18659-880D-40CA-BD19-638EF238A854}" type="presParOf" srcId="{05E427B4-2A28-4989-B6F4-A8F5A0EBABCF}" destId="{1ECDB0AC-FA8B-4755-8CB7-3F4E2D2D48D0}" srcOrd="10" destOrd="0" presId="urn:microsoft.com/office/officeart/2005/8/layout/vList5"/>
    <dgm:cxn modelId="{F3D8B7B5-BB28-4C15-B7AD-27E8638D5DB1}" type="presParOf" srcId="{1ECDB0AC-FA8B-4755-8CB7-3F4E2D2D48D0}" destId="{409949C5-830A-419F-B5B8-922847D4119C}" srcOrd="0" destOrd="0" presId="urn:microsoft.com/office/officeart/2005/8/layout/vList5"/>
    <dgm:cxn modelId="{81F0AD9A-33FB-4E43-83CE-8CAFC5AF28D2}" type="presParOf" srcId="{1ECDB0AC-FA8B-4755-8CB7-3F4E2D2D48D0}" destId="{3596FF47-33C0-4A44-A98F-5BC730141569}" srcOrd="1" destOrd="0" presId="urn:microsoft.com/office/officeart/2005/8/layout/vList5"/>
  </dgm:cxnLst>
  <dgm:bg/>
  <dgm:whole>
    <a:ln w="9525" cap="flat" cmpd="sng" algn="ctr">
      <a:solidFill>
        <a:schemeClr val="lt1">
          <a:hueOff val="0"/>
          <a:satOff val="0"/>
          <a:lumOff val="0"/>
        </a:schemeClr>
      </a:solidFill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3761B-80AE-41CD-9A14-E7FFE851ED95}">
      <dsp:nvSpPr>
        <dsp:cNvPr id="0" name=""/>
        <dsp:cNvSpPr/>
      </dsp:nvSpPr>
      <dsp:spPr>
        <a:xfrm>
          <a:off x="385626" y="957"/>
          <a:ext cx="2834716" cy="412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bg1"/>
              </a:solidFill>
            </a:rPr>
            <a:t>Quick Facts</a:t>
          </a:r>
        </a:p>
      </dsp:txBody>
      <dsp:txXfrm>
        <a:off x="405746" y="21077"/>
        <a:ext cx="2794476" cy="371920"/>
      </dsp:txXfrm>
    </dsp:sp>
    <dsp:sp modelId="{B49373C4-9063-45EE-993E-64F14619D6CD}">
      <dsp:nvSpPr>
        <dsp:cNvPr id="0" name=""/>
        <dsp:cNvSpPr/>
      </dsp:nvSpPr>
      <dsp:spPr>
        <a:xfrm rot="5400000">
          <a:off x="5928339" y="-1537076"/>
          <a:ext cx="860595" cy="520267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/>
            <a:t>BSU  is a top 25 historically black university as reported by </a:t>
          </a:r>
          <a:r>
            <a:rPr lang="en-US" sz="2000" b="1" i="1" kern="1200" dirty="0"/>
            <a:t>U.S. News &amp; World Report</a:t>
          </a:r>
        </a:p>
      </dsp:txBody>
      <dsp:txXfrm rot="-5400000">
        <a:off x="3757299" y="675975"/>
        <a:ext cx="5160665" cy="776573"/>
      </dsp:txXfrm>
    </dsp:sp>
    <dsp:sp modelId="{8E622526-E5B1-4360-A4C8-E130901F5F33}">
      <dsp:nvSpPr>
        <dsp:cNvPr id="0" name=""/>
        <dsp:cNvSpPr/>
      </dsp:nvSpPr>
      <dsp:spPr>
        <a:xfrm>
          <a:off x="453177" y="725117"/>
          <a:ext cx="2849928" cy="412160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solidFill>
                <a:srgbClr val="C00000"/>
              </a:solidFill>
            </a:rPr>
            <a:t>Established in </a:t>
          </a:r>
          <a:r>
            <a:rPr lang="en-US" sz="2200" b="1" kern="1200" dirty="0" smtClean="0">
              <a:solidFill>
                <a:srgbClr val="C00000"/>
              </a:solidFill>
            </a:rPr>
            <a:t>1865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473297" y="745237"/>
        <a:ext cx="2809688" cy="371920"/>
      </dsp:txXfrm>
    </dsp:sp>
    <dsp:sp modelId="{A8905245-C535-4E18-B3D6-F17452FC4FC9}">
      <dsp:nvSpPr>
        <dsp:cNvPr id="0" name=""/>
        <dsp:cNvSpPr/>
      </dsp:nvSpPr>
      <dsp:spPr>
        <a:xfrm rot="5400000">
          <a:off x="5929940" y="-607036"/>
          <a:ext cx="836762" cy="5229064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/>
            <a:t>BSU  is in the Top 20 schools on the list of 50 best colleges for African Americans                      </a:t>
          </a:r>
          <a:r>
            <a:rPr lang="en-US" sz="1800" b="1" i="1" kern="1200" dirty="0"/>
            <a:t>(</a:t>
          </a:r>
          <a:r>
            <a:rPr lang="en-US" sz="1400" b="1" i="1" kern="1200" dirty="0"/>
            <a:t>Money Magazine)</a:t>
          </a:r>
          <a:endParaRPr lang="en-US" sz="1800" b="1" i="1" kern="1200" dirty="0"/>
        </a:p>
      </dsp:txBody>
      <dsp:txXfrm rot="-5400000">
        <a:off x="3733790" y="1629961"/>
        <a:ext cx="5188217" cy="755068"/>
      </dsp:txXfrm>
    </dsp:sp>
    <dsp:sp modelId="{81E30C63-E40D-4094-A6CF-4E68585CCDEF}">
      <dsp:nvSpPr>
        <dsp:cNvPr id="0" name=""/>
        <dsp:cNvSpPr/>
      </dsp:nvSpPr>
      <dsp:spPr>
        <a:xfrm>
          <a:off x="380050" y="1556052"/>
          <a:ext cx="2932811" cy="962478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rgbClr val="C00000"/>
              </a:solidFill>
            </a:rPr>
            <a:t> </a:t>
          </a:r>
          <a:r>
            <a:rPr lang="en-US" sz="2000" b="1" kern="1200" dirty="0">
              <a:solidFill>
                <a:srgbClr val="C00000"/>
              </a:solidFill>
            </a:rPr>
            <a:t>Oldest HBCU in </a:t>
          </a:r>
          <a:r>
            <a:rPr lang="en-US" sz="2000" b="1" kern="1200" dirty="0" smtClean="0">
              <a:solidFill>
                <a:srgbClr val="C00000"/>
              </a:solidFill>
            </a:rPr>
            <a:t>Maryland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427034" y="1603036"/>
        <a:ext cx="2838843" cy="868510"/>
      </dsp:txXfrm>
    </dsp:sp>
    <dsp:sp modelId="{77E718C3-3108-4187-8605-98B3CC191034}">
      <dsp:nvSpPr>
        <dsp:cNvPr id="0" name=""/>
        <dsp:cNvSpPr/>
      </dsp:nvSpPr>
      <dsp:spPr>
        <a:xfrm rot="5400000">
          <a:off x="5955574" y="357931"/>
          <a:ext cx="775835" cy="5219405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>
              <a:latin typeface="+mn-lt"/>
            </a:rPr>
            <a:t>BSU is a top school for value among all Maryland colleges </a:t>
          </a:r>
          <a:r>
            <a:rPr lang="en-US" sz="1600" b="1" i="1" kern="1200" dirty="0">
              <a:latin typeface="+mn-lt"/>
            </a:rPr>
            <a:t>(The Economist)</a:t>
          </a:r>
        </a:p>
      </dsp:txBody>
      <dsp:txXfrm rot="-5400000">
        <a:off x="3733790" y="2617589"/>
        <a:ext cx="5181532" cy="700089"/>
      </dsp:txXfrm>
    </dsp:sp>
    <dsp:sp modelId="{EBDFDECE-062A-4A23-A48C-EF1BA0B16FE5}">
      <dsp:nvSpPr>
        <dsp:cNvPr id="0" name=""/>
        <dsp:cNvSpPr/>
      </dsp:nvSpPr>
      <dsp:spPr>
        <a:xfrm>
          <a:off x="376428" y="2708248"/>
          <a:ext cx="2942739" cy="41216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   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396548" y="2728368"/>
        <a:ext cx="2902499" cy="371920"/>
      </dsp:txXfrm>
    </dsp:sp>
    <dsp:sp modelId="{1482DEDE-43E5-4400-9725-F493B9F9BF72}">
      <dsp:nvSpPr>
        <dsp:cNvPr id="0" name=""/>
        <dsp:cNvSpPr/>
      </dsp:nvSpPr>
      <dsp:spPr>
        <a:xfrm rot="5400000">
          <a:off x="5996010" y="1231895"/>
          <a:ext cx="607119" cy="5131561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b="1" i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i="1" kern="1200" dirty="0"/>
            <a:t>#1 safest college or university campus </a:t>
          </a:r>
          <a:r>
            <a:rPr lang="en-US" sz="1800" b="1" i="1" kern="1200" dirty="0" smtClean="0"/>
            <a:t>in Maryland </a:t>
          </a:r>
          <a:r>
            <a:rPr lang="en-US" sz="1800" b="1" i="1" kern="1200" dirty="0"/>
            <a:t>(YourLocalSecurity.com)</a:t>
          </a:r>
        </a:p>
      </dsp:txBody>
      <dsp:txXfrm rot="-5400000">
        <a:off x="3733790" y="3523753"/>
        <a:ext cx="5101924" cy="547845"/>
      </dsp:txXfrm>
    </dsp:sp>
    <dsp:sp modelId="{059663BC-A230-4506-B3A0-4BBFCC9CE0A7}">
      <dsp:nvSpPr>
        <dsp:cNvPr id="0" name=""/>
        <dsp:cNvSpPr/>
      </dsp:nvSpPr>
      <dsp:spPr>
        <a:xfrm>
          <a:off x="380050" y="4339498"/>
          <a:ext cx="2961139" cy="671401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rgbClr val="C00000"/>
              </a:solidFill>
            </a:rPr>
            <a:t> </a:t>
          </a:r>
          <a:r>
            <a:rPr lang="en-US" sz="2000" b="1" kern="1200" dirty="0">
              <a:solidFill>
                <a:srgbClr val="C00000"/>
              </a:solidFill>
            </a:rPr>
            <a:t>Gender Distribution                62% female    38% male</a:t>
          </a:r>
        </a:p>
      </dsp:txBody>
      <dsp:txXfrm>
        <a:off x="412825" y="4372273"/>
        <a:ext cx="2895589" cy="605851"/>
      </dsp:txXfrm>
    </dsp:sp>
    <dsp:sp modelId="{3596FF47-33C0-4A44-A98F-5BC730141569}">
      <dsp:nvSpPr>
        <dsp:cNvPr id="0" name=""/>
        <dsp:cNvSpPr/>
      </dsp:nvSpPr>
      <dsp:spPr>
        <a:xfrm rot="5400000">
          <a:off x="5786619" y="2156282"/>
          <a:ext cx="1113803" cy="5219463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BSU is Maryland’s top 5 university for graduating African Americans with bachelor’s degrees in biology and computer science/tech field (Diverse)</a:t>
          </a:r>
        </a:p>
      </dsp:txBody>
      <dsp:txXfrm rot="-5400000">
        <a:off x="3733790" y="4263483"/>
        <a:ext cx="5165092" cy="1005061"/>
      </dsp:txXfrm>
    </dsp:sp>
    <dsp:sp modelId="{409949C5-830A-419F-B5B8-922847D4119C}">
      <dsp:nvSpPr>
        <dsp:cNvPr id="0" name=""/>
        <dsp:cNvSpPr/>
      </dsp:nvSpPr>
      <dsp:spPr>
        <a:xfrm>
          <a:off x="381027" y="2884515"/>
          <a:ext cx="3000883" cy="1089506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C00000"/>
              </a:solidFill>
            </a:rPr>
            <a:t>5308 </a:t>
          </a:r>
          <a:r>
            <a:rPr lang="en-US" sz="1800" b="1" kern="1200" dirty="0">
              <a:solidFill>
                <a:srgbClr val="C00000"/>
              </a:solidFill>
            </a:rPr>
            <a:t>undergraduate students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868 freshmen  </a:t>
          </a:r>
          <a:r>
            <a:rPr lang="en-US" sz="1800" b="1" kern="1200" dirty="0">
              <a:solidFill>
                <a:srgbClr val="C00000"/>
              </a:solidFill>
            </a:rPr>
            <a:t>(Fall </a:t>
          </a:r>
          <a:r>
            <a:rPr lang="en-US" sz="1800" b="1" kern="1200" dirty="0" smtClean="0">
              <a:solidFill>
                <a:srgbClr val="C00000"/>
              </a:solidFill>
            </a:rPr>
            <a:t>2019)</a:t>
          </a:r>
          <a:endParaRPr lang="en-US" sz="1800" b="1" kern="1200" dirty="0">
            <a:solidFill>
              <a:srgbClr val="C00000"/>
            </a:solidFill>
          </a:endParaRPr>
        </a:p>
      </dsp:txBody>
      <dsp:txXfrm>
        <a:off x="434212" y="2937700"/>
        <a:ext cx="2894513" cy="983136"/>
      </dsp:txXfrm>
    </dsp:sp>
    <dsp:sp modelId="{BD59B736-9267-4650-B4D6-518A42BC8BA3}">
      <dsp:nvSpPr>
        <dsp:cNvPr id="0" name=""/>
        <dsp:cNvSpPr/>
      </dsp:nvSpPr>
      <dsp:spPr>
        <a:xfrm>
          <a:off x="3657594" y="0"/>
          <a:ext cx="5313010" cy="412160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Accolades  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3677714" y="20120"/>
        <a:ext cx="5272770" cy="371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3761B-80AE-41CD-9A14-E7FFE851ED95}">
      <dsp:nvSpPr>
        <dsp:cNvPr id="0" name=""/>
        <dsp:cNvSpPr/>
      </dsp:nvSpPr>
      <dsp:spPr>
        <a:xfrm>
          <a:off x="8699" y="76201"/>
          <a:ext cx="8906700" cy="845157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solidFill>
                <a:schemeClr val="bg1"/>
              </a:solidFill>
            </a:rPr>
            <a:t>Academic Support Services (Free)</a:t>
          </a:r>
          <a:endParaRPr lang="en-US" sz="4200" b="1" kern="1200" dirty="0">
            <a:solidFill>
              <a:schemeClr val="bg1"/>
            </a:solidFill>
          </a:endParaRPr>
        </a:p>
      </dsp:txBody>
      <dsp:txXfrm>
        <a:off x="49956" y="117458"/>
        <a:ext cx="8824186" cy="762643"/>
      </dsp:txXfrm>
    </dsp:sp>
    <dsp:sp modelId="{B49373C4-9063-45EE-993E-64F14619D6CD}">
      <dsp:nvSpPr>
        <dsp:cNvPr id="0" name=""/>
        <dsp:cNvSpPr/>
      </dsp:nvSpPr>
      <dsp:spPr>
        <a:xfrm rot="5400000">
          <a:off x="5644811" y="-1541520"/>
          <a:ext cx="835320" cy="570585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1" kern="1200" dirty="0" smtClean="0"/>
            <a:t>Online Learning Management Platform. All online and hybrid courses are hosted on Blackboard.</a:t>
          </a:r>
          <a:endParaRPr lang="en-US" sz="1600" b="1" i="1" kern="1200" dirty="0"/>
        </a:p>
      </dsp:txBody>
      <dsp:txXfrm rot="-5400000">
        <a:off x="3209544" y="934524"/>
        <a:ext cx="5665079" cy="753766"/>
      </dsp:txXfrm>
    </dsp:sp>
    <dsp:sp modelId="{8E622526-E5B1-4360-A4C8-E130901F5F33}">
      <dsp:nvSpPr>
        <dsp:cNvPr id="0" name=""/>
        <dsp:cNvSpPr/>
      </dsp:nvSpPr>
      <dsp:spPr>
        <a:xfrm>
          <a:off x="0" y="888828"/>
          <a:ext cx="3209544" cy="845157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C00000"/>
              </a:solidFill>
            </a:rPr>
            <a:t>Blackboard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41257" y="930085"/>
        <a:ext cx="3127030" cy="762643"/>
      </dsp:txXfrm>
    </dsp:sp>
    <dsp:sp modelId="{A8905245-C535-4E18-B3D6-F17452FC4FC9}">
      <dsp:nvSpPr>
        <dsp:cNvPr id="0" name=""/>
        <dsp:cNvSpPr/>
      </dsp:nvSpPr>
      <dsp:spPr>
        <a:xfrm rot="5400000">
          <a:off x="5611603" y="-628949"/>
          <a:ext cx="889896" cy="5700283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0" kern="1200" dirty="0" smtClean="0"/>
            <a:t>The Writing Center at Smith Vidal Literacy and Language Center is devoted to helping you become a stronger and more confident writer. </a:t>
          </a:r>
          <a:endParaRPr lang="en-US" sz="1600" b="1" i="1" kern="1200" dirty="0"/>
        </a:p>
      </dsp:txBody>
      <dsp:txXfrm rot="-5400000">
        <a:off x="3206410" y="1819685"/>
        <a:ext cx="5656842" cy="803014"/>
      </dsp:txXfrm>
    </dsp:sp>
    <dsp:sp modelId="{81E30C63-E40D-4094-A6CF-4E68585CCDEF}">
      <dsp:nvSpPr>
        <dsp:cNvPr id="0" name=""/>
        <dsp:cNvSpPr/>
      </dsp:nvSpPr>
      <dsp:spPr>
        <a:xfrm>
          <a:off x="0" y="1798613"/>
          <a:ext cx="3206409" cy="845157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rgbClr val="C00000"/>
              </a:solidFill>
            </a:rPr>
            <a:t> </a:t>
          </a:r>
          <a:r>
            <a:rPr lang="en-US" sz="2200" b="1" kern="1200" dirty="0" smtClean="0">
              <a:solidFill>
                <a:srgbClr val="C00000"/>
              </a:solidFill>
            </a:rPr>
            <a:t>Writing Center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41257" y="1839870"/>
        <a:ext cx="3123895" cy="762643"/>
      </dsp:txXfrm>
    </dsp:sp>
    <dsp:sp modelId="{77E718C3-3108-4187-8605-98B3CC191034}">
      <dsp:nvSpPr>
        <dsp:cNvPr id="0" name=""/>
        <dsp:cNvSpPr/>
      </dsp:nvSpPr>
      <dsp:spPr>
        <a:xfrm rot="5400000">
          <a:off x="5656224" y="278050"/>
          <a:ext cx="812494" cy="570585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1" kern="1200" dirty="0" smtClean="0">
              <a:latin typeface="+mn-lt"/>
            </a:rPr>
            <a:t>Campus-based tutoring support for undergraduate students. The Center’s staff works closely with faculty to help students overcome challenges in the classroom.</a:t>
          </a:r>
          <a:endParaRPr lang="en-US" sz="1600" b="1" i="1" kern="1200" dirty="0">
            <a:latin typeface="+mn-lt"/>
          </a:endParaRPr>
        </a:p>
      </dsp:txBody>
      <dsp:txXfrm rot="-5400000">
        <a:off x="3209544" y="2764394"/>
        <a:ext cx="5666193" cy="733168"/>
      </dsp:txXfrm>
    </dsp:sp>
    <dsp:sp modelId="{EBDFDECE-062A-4A23-A48C-EF1BA0B16FE5}">
      <dsp:nvSpPr>
        <dsp:cNvPr id="0" name=""/>
        <dsp:cNvSpPr/>
      </dsp:nvSpPr>
      <dsp:spPr>
        <a:xfrm>
          <a:off x="0" y="2708399"/>
          <a:ext cx="3209544" cy="845157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rgbClr val="C00000"/>
              </a:solidFill>
            </a:rPr>
            <a:t> </a:t>
          </a:r>
          <a:r>
            <a:rPr lang="en-US" sz="2200" b="1" kern="1200" dirty="0" err="1" smtClean="0">
              <a:solidFill>
                <a:srgbClr val="C00000"/>
              </a:solidFill>
            </a:rPr>
            <a:t>Prisem</a:t>
          </a:r>
          <a:r>
            <a:rPr lang="en-US" sz="2200" b="1" kern="1200" dirty="0" smtClean="0">
              <a:solidFill>
                <a:srgbClr val="C00000"/>
              </a:solidFill>
            </a:rPr>
            <a:t> Center  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41257" y="2749656"/>
        <a:ext cx="3127030" cy="762643"/>
      </dsp:txXfrm>
    </dsp:sp>
    <dsp:sp modelId="{1482DEDE-43E5-4400-9725-F493B9F9BF72}">
      <dsp:nvSpPr>
        <dsp:cNvPr id="0" name=""/>
        <dsp:cNvSpPr/>
      </dsp:nvSpPr>
      <dsp:spPr>
        <a:xfrm rot="5400000">
          <a:off x="5690308" y="1176838"/>
          <a:ext cx="744327" cy="570585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i="1" kern="1200" dirty="0" smtClean="0"/>
            <a:t>SMARTHINKING is an online tutoring/support service, primarily intended for undergraduate course support.</a:t>
          </a:r>
          <a:endParaRPr lang="en-US" sz="1600" b="1" i="1" kern="1200" dirty="0"/>
        </a:p>
      </dsp:txBody>
      <dsp:txXfrm rot="-5400000">
        <a:off x="3209544" y="3693938"/>
        <a:ext cx="5669521" cy="671657"/>
      </dsp:txXfrm>
    </dsp:sp>
    <dsp:sp modelId="{059663BC-A230-4506-B3A0-4BBFCC9CE0A7}">
      <dsp:nvSpPr>
        <dsp:cNvPr id="0" name=""/>
        <dsp:cNvSpPr/>
      </dsp:nvSpPr>
      <dsp:spPr>
        <a:xfrm>
          <a:off x="0" y="3595814"/>
          <a:ext cx="3209544" cy="845157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rgbClr val="C00000"/>
              </a:solidFill>
            </a:rPr>
            <a:t> </a:t>
          </a:r>
          <a:r>
            <a:rPr lang="en-US" sz="2200" b="1" kern="1200" dirty="0" smtClean="0">
              <a:solidFill>
                <a:srgbClr val="C00000"/>
              </a:solidFill>
            </a:rPr>
            <a:t>Smart Thinking</a:t>
          </a:r>
          <a:endParaRPr lang="en-US" sz="2200" b="1" kern="1200" dirty="0">
            <a:solidFill>
              <a:srgbClr val="C00000"/>
            </a:solidFill>
          </a:endParaRPr>
        </a:p>
      </dsp:txBody>
      <dsp:txXfrm>
        <a:off x="41257" y="3637071"/>
        <a:ext cx="3127030" cy="762643"/>
      </dsp:txXfrm>
    </dsp:sp>
    <dsp:sp modelId="{3596FF47-33C0-4A44-A98F-5BC730141569}">
      <dsp:nvSpPr>
        <dsp:cNvPr id="0" name=""/>
        <dsp:cNvSpPr/>
      </dsp:nvSpPr>
      <dsp:spPr>
        <a:xfrm rot="5400000">
          <a:off x="5631873" y="2057766"/>
          <a:ext cx="849356" cy="5700283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/>
            <a:t>Provides major explorations, career planning, job search assistance, and programs to assist students and alumni in making meaningful career, educational, and life choices.</a:t>
          </a:r>
          <a:endParaRPr lang="en-US" sz="1800" b="1" kern="1200" dirty="0"/>
        </a:p>
      </dsp:txBody>
      <dsp:txXfrm rot="-5400000">
        <a:off x="3206410" y="4524691"/>
        <a:ext cx="5658821" cy="766432"/>
      </dsp:txXfrm>
    </dsp:sp>
    <dsp:sp modelId="{409949C5-830A-419F-B5B8-922847D4119C}">
      <dsp:nvSpPr>
        <dsp:cNvPr id="0" name=""/>
        <dsp:cNvSpPr/>
      </dsp:nvSpPr>
      <dsp:spPr>
        <a:xfrm>
          <a:off x="0" y="4485329"/>
          <a:ext cx="3206409" cy="845157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Career Development Center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41257" y="4526586"/>
        <a:ext cx="3123895" cy="7626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B7687-5D00-4402-B7ED-21CA3A798F2B}">
      <dsp:nvSpPr>
        <dsp:cNvPr id="0" name=""/>
        <dsp:cNvSpPr/>
      </dsp:nvSpPr>
      <dsp:spPr>
        <a:xfrm rot="5400000">
          <a:off x="-226213" y="259857"/>
          <a:ext cx="1508089" cy="10556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1</a:t>
          </a:r>
        </a:p>
      </dsp:txBody>
      <dsp:txXfrm rot="-5400000">
        <a:off x="1" y="561474"/>
        <a:ext cx="1055662" cy="452427"/>
      </dsp:txXfrm>
    </dsp:sp>
    <dsp:sp modelId="{C92FAAA9-D610-43F3-8D6A-B5944F291D9D}">
      <dsp:nvSpPr>
        <dsp:cNvPr id="0" name=""/>
        <dsp:cNvSpPr/>
      </dsp:nvSpPr>
      <dsp:spPr>
        <a:xfrm rot="5400000">
          <a:off x="4465671" y="-3406095"/>
          <a:ext cx="1039720" cy="78597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1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Submit your Immunization Records to the Wellness Center.</a:t>
          </a:r>
          <a:endParaRPr lang="en-US" sz="1800" b="1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b="1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Immunization records </a:t>
          </a:r>
          <a:r>
            <a:rPr lang="en-US" sz="1800" b="1" u="sng" kern="1200" dirty="0" smtClean="0">
              <a:latin typeface="Arial" panose="020B0604020202020204" pitchFamily="34" charset="0"/>
              <a:cs typeface="Arial" panose="020B0604020202020204" pitchFamily="34" charset="0"/>
            </a:rPr>
            <a:t>must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be submitted prior to coming to campus. </a:t>
          </a:r>
          <a:r>
            <a:rPr lang="en-US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Email Medical Form to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hwwc@bowiestate.edu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055663" y="54668"/>
        <a:ext cx="7808982" cy="938210"/>
      </dsp:txXfrm>
    </dsp:sp>
    <dsp:sp modelId="{B322646B-B9B5-4A2C-996F-19D547DDC6CA}">
      <dsp:nvSpPr>
        <dsp:cNvPr id="0" name=""/>
        <dsp:cNvSpPr/>
      </dsp:nvSpPr>
      <dsp:spPr>
        <a:xfrm rot="5400000">
          <a:off x="-226213" y="1851434"/>
          <a:ext cx="1508089" cy="10556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2</a:t>
          </a:r>
        </a:p>
      </dsp:txBody>
      <dsp:txXfrm rot="-5400000">
        <a:off x="1" y="2153051"/>
        <a:ext cx="1055662" cy="452427"/>
      </dsp:txXfrm>
    </dsp:sp>
    <dsp:sp modelId="{E3933822-953B-4B0B-A3B2-C847F4E76CC9}">
      <dsp:nvSpPr>
        <dsp:cNvPr id="0" name=""/>
        <dsp:cNvSpPr/>
      </dsp:nvSpPr>
      <dsp:spPr>
        <a:xfrm rot="5400000">
          <a:off x="4243632" y="-1814518"/>
          <a:ext cx="1483797" cy="78597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Complete the </a:t>
          </a:r>
          <a:r>
            <a:rPr lang="en-US" sz="1800" b="1" kern="1200" dirty="0">
              <a:latin typeface="Arial" panose="020B0604020202020204" pitchFamily="34" charset="0"/>
              <a:cs typeface="Arial" panose="020B0604020202020204" pitchFamily="34" charset="0"/>
            </a:rPr>
            <a:t>Family Educational Rights and Privacy Act (FERPA) form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/>
            </a:rPr>
            <a:t>https://www.bowiestate.edu/about/administration-and-governance/division-of-enrollment-management/registrars-office/student-privacy-ferpa.php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Signed form gives University permission to share student information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055663" y="1445884"/>
        <a:ext cx="7787304" cy="1338931"/>
      </dsp:txXfrm>
    </dsp:sp>
    <dsp:sp modelId="{0220AE7E-1907-4AFF-8F19-EBE5B936FD3F}">
      <dsp:nvSpPr>
        <dsp:cNvPr id="0" name=""/>
        <dsp:cNvSpPr/>
      </dsp:nvSpPr>
      <dsp:spPr>
        <a:xfrm rot="5400000">
          <a:off x="-226213" y="3514811"/>
          <a:ext cx="1508089" cy="10556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3</a:t>
          </a:r>
        </a:p>
      </dsp:txBody>
      <dsp:txXfrm rot="-5400000">
        <a:off x="1" y="3816428"/>
        <a:ext cx="1055662" cy="452427"/>
      </dsp:txXfrm>
    </dsp:sp>
    <dsp:sp modelId="{432CCE79-DB02-4443-AC35-7751D9F5638B}">
      <dsp:nvSpPr>
        <dsp:cNvPr id="0" name=""/>
        <dsp:cNvSpPr/>
      </dsp:nvSpPr>
      <dsp:spPr>
        <a:xfrm rot="5400000">
          <a:off x="4171833" y="-151141"/>
          <a:ext cx="1627395" cy="78597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Visit </a:t>
          </a:r>
          <a:r>
            <a:rPr lang="en-US" sz="18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our Bookstore </a:t>
          </a:r>
          <a:r>
            <a:rPr lang="en-US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website </a:t>
          </a:r>
          <a:r>
            <a:rPr lang="en-US" sz="18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800" kern="1200" dirty="0" smtClean="0">
              <a:hlinkClick xmlns:r="http://schemas.openxmlformats.org/officeDocument/2006/relationships" r:id="rId3"/>
            </a:rPr>
            <a:t>https://www.bkstr.com/bowiestatestore/home</a:t>
          </a:r>
          <a:endParaRPr lang="en-US" sz="18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5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Textbooks may be purchased or rented from the Bookstore or online vendors.</a:t>
          </a:r>
          <a:endParaRPr lang="en-US" sz="18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Check </a:t>
          </a:r>
          <a:r>
            <a:rPr lang="en-US" sz="18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your </a:t>
          </a:r>
          <a:r>
            <a:rPr lang="en-US" sz="18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course syllabus to confirm textbook use prior to refund deadline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055663" y="3044472"/>
        <a:ext cx="7780294" cy="14685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B7687-5D00-4402-B7ED-21CA3A798F2B}">
      <dsp:nvSpPr>
        <dsp:cNvPr id="0" name=""/>
        <dsp:cNvSpPr/>
      </dsp:nvSpPr>
      <dsp:spPr>
        <a:xfrm rot="5400000">
          <a:off x="-390798" y="393616"/>
          <a:ext cx="2605321" cy="18237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/>
            <a:t>4</a:t>
          </a:r>
        </a:p>
      </dsp:txBody>
      <dsp:txXfrm rot="-5400000">
        <a:off x="1" y="914681"/>
        <a:ext cx="1823725" cy="781596"/>
      </dsp:txXfrm>
    </dsp:sp>
    <dsp:sp modelId="{C92FAAA9-D610-43F3-8D6A-B5944F291D9D}">
      <dsp:nvSpPr>
        <dsp:cNvPr id="0" name=""/>
        <dsp:cNvSpPr/>
      </dsp:nvSpPr>
      <dsp:spPr>
        <a:xfrm rot="5400000">
          <a:off x="4522833" y="-2696289"/>
          <a:ext cx="1693459" cy="70916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Pay for Parking -  $68.00 commuter/$69.00 resident. (</a:t>
          </a:r>
          <a:r>
            <a:rPr lang="en-US" sz="1800" kern="1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possible increase</a:t>
          </a:r>
          <a:r>
            <a:rPr lang="en-US" sz="1800" kern="1200" dirty="0" smtClean="0">
              <a:latin typeface="Arial" pitchFamily="34" charset="0"/>
              <a:cs typeface="Arial" pitchFamily="34" charset="0"/>
            </a:rPr>
            <a:t>)</a:t>
          </a:r>
          <a:endParaRPr lang="en-US" sz="1800" b="0" kern="1200" dirty="0">
            <a:latin typeface="Arial" pitchFamily="34" charset="0"/>
            <a:cs typeface="Arial" pitchFamily="34" charset="0"/>
          </a:endParaRP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700" b="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" pitchFamily="34" charset="0"/>
              <a:cs typeface="Arial" pitchFamily="34" charset="0"/>
            </a:rPr>
            <a:t>No cars for freshmen living on campus.</a:t>
          </a:r>
          <a:endParaRPr lang="en-US" sz="1800" kern="1200" dirty="0"/>
        </a:p>
      </dsp:txBody>
      <dsp:txXfrm rot="-5400000">
        <a:off x="1823726" y="85486"/>
        <a:ext cx="7009006" cy="1528123"/>
      </dsp:txXfrm>
    </dsp:sp>
    <dsp:sp modelId="{B322646B-B9B5-4A2C-996F-19D547DDC6CA}">
      <dsp:nvSpPr>
        <dsp:cNvPr id="0" name=""/>
        <dsp:cNvSpPr/>
      </dsp:nvSpPr>
      <dsp:spPr>
        <a:xfrm rot="5400000">
          <a:off x="-390798" y="2835402"/>
          <a:ext cx="2605321" cy="182372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32385" rIns="32385" bIns="32385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100" kern="1200" dirty="0"/>
            <a:t>5</a:t>
          </a:r>
        </a:p>
      </dsp:txBody>
      <dsp:txXfrm rot="-5400000">
        <a:off x="1" y="3356467"/>
        <a:ext cx="1823725" cy="781596"/>
      </dsp:txXfrm>
    </dsp:sp>
    <dsp:sp modelId="{E3933822-953B-4B0B-A3B2-C847F4E76CC9}">
      <dsp:nvSpPr>
        <dsp:cNvPr id="0" name=""/>
        <dsp:cNvSpPr/>
      </dsp:nvSpPr>
      <dsp:spPr>
        <a:xfrm rot="5400000">
          <a:off x="2528090" y="1695126"/>
          <a:ext cx="1918807" cy="34053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Sign up for BEES - BSU’s Electronic Emergency Alert System</a:t>
          </a:r>
          <a:endParaRPr lang="en-US" sz="20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1" kern="1200" dirty="0" smtClean="0"/>
            <a:t>  Scan the QR code or go to: </a:t>
          </a:r>
          <a:r>
            <a:rPr lang="en-US" sz="2400" b="1" kern="1200" dirty="0" smtClean="0">
              <a:solidFill>
                <a:srgbClr val="C00000"/>
              </a:solidFill>
            </a:rPr>
            <a:t>bit.ly/</a:t>
          </a:r>
          <a:r>
            <a:rPr lang="en-US" sz="2400" b="1" kern="1200" dirty="0" err="1" smtClean="0">
              <a:solidFill>
                <a:srgbClr val="C00000"/>
              </a:solidFill>
            </a:rPr>
            <a:t>BSUbees</a:t>
          </a:r>
          <a:endParaRPr lang="en-US" sz="2400" kern="1200" dirty="0">
            <a:solidFill>
              <a:srgbClr val="C00000"/>
            </a:solidFill>
          </a:endParaRPr>
        </a:p>
      </dsp:txBody>
      <dsp:txXfrm rot="-5400000">
        <a:off x="1784818" y="2532066"/>
        <a:ext cx="3311683" cy="17314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33761B-80AE-41CD-9A14-E7FFE851ED95}">
      <dsp:nvSpPr>
        <dsp:cNvPr id="0" name=""/>
        <dsp:cNvSpPr/>
      </dsp:nvSpPr>
      <dsp:spPr>
        <a:xfrm>
          <a:off x="0" y="158"/>
          <a:ext cx="8906700" cy="851668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>
              <a:solidFill>
                <a:schemeClr val="bg1"/>
              </a:solidFill>
            </a:rPr>
            <a:t>Important Offices to Contact</a:t>
          </a:r>
          <a:endParaRPr lang="en-US" sz="4300" b="1" kern="1200" dirty="0">
            <a:solidFill>
              <a:schemeClr val="bg1"/>
            </a:solidFill>
          </a:endParaRPr>
        </a:p>
      </dsp:txBody>
      <dsp:txXfrm>
        <a:off x="41575" y="41733"/>
        <a:ext cx="8823550" cy="768518"/>
      </dsp:txXfrm>
    </dsp:sp>
    <dsp:sp modelId="{B49373C4-9063-45EE-993E-64F14619D6CD}">
      <dsp:nvSpPr>
        <dsp:cNvPr id="0" name=""/>
        <dsp:cNvSpPr/>
      </dsp:nvSpPr>
      <dsp:spPr>
        <a:xfrm rot="5400000">
          <a:off x="5627456" y="-1526636"/>
          <a:ext cx="858189" cy="5700283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i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i="1" kern="1200" dirty="0" smtClean="0"/>
            <a:t>Submit transcripts for dual credit course work, check on status of transcripts.</a:t>
          </a:r>
          <a:endParaRPr lang="en-US" sz="18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kern="1200" dirty="0" smtClean="0">
              <a:hlinkClick xmlns:r="http://schemas.openxmlformats.org/officeDocument/2006/relationships" r:id="rId1"/>
            </a:rPr>
            <a:t>ugradadmissions@bowiestate.edu</a:t>
          </a:r>
          <a:endParaRPr lang="en-US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i="1" kern="1200" dirty="0"/>
        </a:p>
      </dsp:txBody>
      <dsp:txXfrm rot="-5400000">
        <a:off x="3206410" y="936303"/>
        <a:ext cx="5658390" cy="774403"/>
      </dsp:txXfrm>
    </dsp:sp>
    <dsp:sp modelId="{8E622526-E5B1-4360-A4C8-E130901F5F33}">
      <dsp:nvSpPr>
        <dsp:cNvPr id="0" name=""/>
        <dsp:cNvSpPr/>
      </dsp:nvSpPr>
      <dsp:spPr>
        <a:xfrm>
          <a:off x="0" y="897671"/>
          <a:ext cx="3206409" cy="851668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 smtClean="0">
            <a:solidFill>
              <a:srgbClr val="C00000"/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</a:rPr>
            <a:t>Admissions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>
            <a:solidFill>
              <a:srgbClr val="C00000"/>
            </a:solidFill>
          </a:endParaRPr>
        </a:p>
      </dsp:txBody>
      <dsp:txXfrm>
        <a:off x="41575" y="939246"/>
        <a:ext cx="3123259" cy="768518"/>
      </dsp:txXfrm>
    </dsp:sp>
    <dsp:sp modelId="{A8905245-C535-4E18-B3D6-F17452FC4FC9}">
      <dsp:nvSpPr>
        <dsp:cNvPr id="0" name=""/>
        <dsp:cNvSpPr/>
      </dsp:nvSpPr>
      <dsp:spPr>
        <a:xfrm rot="5400000">
          <a:off x="5670080" y="-631909"/>
          <a:ext cx="784782" cy="570585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i="1" kern="1200" dirty="0" smtClean="0"/>
            <a:t>Check on status of financial aid award. </a:t>
          </a:r>
          <a:endParaRPr lang="en-US" sz="18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kern="1200" dirty="0" smtClean="0">
              <a:hlinkClick xmlns:r="http://schemas.openxmlformats.org/officeDocument/2006/relationships" r:id="rId2"/>
            </a:rPr>
            <a:t>financialaid@bowiestate.edu</a:t>
          </a:r>
          <a:endParaRPr lang="en-US" sz="2000" b="1" i="1" kern="1200" dirty="0"/>
        </a:p>
      </dsp:txBody>
      <dsp:txXfrm rot="-5400000">
        <a:off x="3209543" y="1866938"/>
        <a:ext cx="5667546" cy="708162"/>
      </dsp:txXfrm>
    </dsp:sp>
    <dsp:sp modelId="{81E30C63-E40D-4094-A6CF-4E68585CCDEF}">
      <dsp:nvSpPr>
        <dsp:cNvPr id="0" name=""/>
        <dsp:cNvSpPr/>
      </dsp:nvSpPr>
      <dsp:spPr>
        <a:xfrm>
          <a:off x="0" y="1795183"/>
          <a:ext cx="3209544" cy="851668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solidFill>
                <a:srgbClr val="C00000"/>
              </a:solidFill>
            </a:rPr>
            <a:t> </a:t>
          </a:r>
          <a:endParaRPr lang="en-US" sz="2200" b="1" kern="1200" dirty="0" smtClean="0">
            <a:solidFill>
              <a:srgbClr val="C00000"/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</a:rPr>
            <a:t>Financial Aid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 dirty="0">
            <a:solidFill>
              <a:srgbClr val="C00000"/>
            </a:solidFill>
          </a:endParaRPr>
        </a:p>
      </dsp:txBody>
      <dsp:txXfrm>
        <a:off x="41575" y="1836758"/>
        <a:ext cx="3126394" cy="768518"/>
      </dsp:txXfrm>
    </dsp:sp>
    <dsp:sp modelId="{77E718C3-3108-4187-8605-98B3CC191034}">
      <dsp:nvSpPr>
        <dsp:cNvPr id="0" name=""/>
        <dsp:cNvSpPr/>
      </dsp:nvSpPr>
      <dsp:spPr>
        <a:xfrm rot="5400000">
          <a:off x="5653095" y="262342"/>
          <a:ext cx="818753" cy="570585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b="1" i="1" kern="1200" dirty="0">
            <a:latin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i="1" kern="1200" dirty="0" smtClean="0">
              <a:latin typeface="+mn-lt"/>
            </a:rPr>
            <a:t>Set up payment arrangements,  pay on your account</a:t>
          </a:r>
          <a:endParaRPr lang="en-US" sz="1800" b="1" i="1" kern="1200" dirty="0">
            <a:latin typeface="+mn-lt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kern="1200" dirty="0" smtClean="0">
              <a:latin typeface="+mn-lt"/>
              <a:hlinkClick xmlns:r="http://schemas.openxmlformats.org/officeDocument/2006/relationships" r:id="rId3"/>
            </a:rPr>
            <a:t>sa@bowiestate.edu</a:t>
          </a:r>
          <a:r>
            <a:rPr lang="en-US" sz="1800" b="1" i="1" kern="1200" dirty="0" smtClean="0">
              <a:latin typeface="+mn-lt"/>
            </a:rPr>
            <a:t> </a:t>
          </a:r>
          <a:endParaRPr lang="en-US" sz="1800" b="1" i="1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b="1" i="1" kern="1200" dirty="0">
            <a:latin typeface="+mn-lt"/>
          </a:endParaRPr>
        </a:p>
      </dsp:txBody>
      <dsp:txXfrm rot="-5400000">
        <a:off x="3209544" y="2745861"/>
        <a:ext cx="5665888" cy="738817"/>
      </dsp:txXfrm>
    </dsp:sp>
    <dsp:sp modelId="{EBDFDECE-062A-4A23-A48C-EF1BA0B16FE5}">
      <dsp:nvSpPr>
        <dsp:cNvPr id="0" name=""/>
        <dsp:cNvSpPr/>
      </dsp:nvSpPr>
      <dsp:spPr>
        <a:xfrm>
          <a:off x="0" y="2689436"/>
          <a:ext cx="3209544" cy="851668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 smtClean="0">
            <a:solidFill>
              <a:srgbClr val="C00000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C00000"/>
              </a:solidFill>
            </a:rPr>
            <a:t>Student Accounts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 </a:t>
          </a:r>
          <a:endParaRPr lang="en-US" sz="2000" b="1" kern="1200" dirty="0">
            <a:solidFill>
              <a:srgbClr val="C00000"/>
            </a:solidFill>
          </a:endParaRPr>
        </a:p>
      </dsp:txBody>
      <dsp:txXfrm>
        <a:off x="41575" y="2731011"/>
        <a:ext cx="3126394" cy="768518"/>
      </dsp:txXfrm>
    </dsp:sp>
    <dsp:sp modelId="{1482DEDE-43E5-4400-9725-F493B9F9BF72}">
      <dsp:nvSpPr>
        <dsp:cNvPr id="0" name=""/>
        <dsp:cNvSpPr/>
      </dsp:nvSpPr>
      <dsp:spPr>
        <a:xfrm rot="5400000">
          <a:off x="5687441" y="1168055"/>
          <a:ext cx="750061" cy="5705856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i="1" kern="1200" dirty="0" smtClean="0"/>
            <a:t>FERPA form, course schedule modifications </a:t>
          </a:r>
          <a:endParaRPr lang="en-US" sz="18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i="1" kern="1200" dirty="0" smtClean="0">
              <a:hlinkClick xmlns:r="http://schemas.openxmlformats.org/officeDocument/2006/relationships" r:id="rId4"/>
            </a:rPr>
            <a:t>registrar@bowiestate.edu</a:t>
          </a:r>
          <a:r>
            <a:rPr lang="en-US" sz="2000" b="1" i="1" kern="1200" dirty="0" smtClean="0"/>
            <a:t> </a:t>
          </a:r>
          <a:endParaRPr lang="en-US" sz="2000" b="1" i="1" kern="1200" dirty="0"/>
        </a:p>
      </dsp:txBody>
      <dsp:txXfrm rot="-5400000">
        <a:off x="3209544" y="3682568"/>
        <a:ext cx="5669241" cy="676831"/>
      </dsp:txXfrm>
    </dsp:sp>
    <dsp:sp modelId="{059663BC-A230-4506-B3A0-4BBFCC9CE0A7}">
      <dsp:nvSpPr>
        <dsp:cNvPr id="0" name=""/>
        <dsp:cNvSpPr/>
      </dsp:nvSpPr>
      <dsp:spPr>
        <a:xfrm>
          <a:off x="0" y="3583688"/>
          <a:ext cx="3209544" cy="851668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rgbClr val="C00000"/>
              </a:solidFill>
            </a:rPr>
            <a:t> </a:t>
          </a:r>
          <a:r>
            <a:rPr lang="en-US" sz="2400" b="1" kern="1200" dirty="0" smtClean="0">
              <a:solidFill>
                <a:srgbClr val="C00000"/>
              </a:solidFill>
            </a:rPr>
            <a:t>Registrar</a:t>
          </a:r>
          <a:endParaRPr lang="en-US" sz="2400" b="1" kern="1200" dirty="0">
            <a:solidFill>
              <a:srgbClr val="C00000"/>
            </a:solidFill>
          </a:endParaRPr>
        </a:p>
      </dsp:txBody>
      <dsp:txXfrm>
        <a:off x="41575" y="3625263"/>
        <a:ext cx="3126394" cy="768518"/>
      </dsp:txXfrm>
    </dsp:sp>
    <dsp:sp modelId="{3596FF47-33C0-4A44-A98F-5BC730141569}">
      <dsp:nvSpPr>
        <dsp:cNvPr id="0" name=""/>
        <dsp:cNvSpPr/>
      </dsp:nvSpPr>
      <dsp:spPr>
        <a:xfrm rot="5400000">
          <a:off x="5628601" y="2055749"/>
          <a:ext cx="855900" cy="5700283"/>
        </a:xfrm>
        <a:prstGeom prst="round2SameRect">
          <a:avLst/>
        </a:prstGeom>
        <a:solidFill>
          <a:srgbClr val="FFCC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/>
            <a:t>Apply for housing, check on status of housing application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b="1" kern="1200" dirty="0" smtClean="0">
              <a:hlinkClick xmlns:r="http://schemas.openxmlformats.org/officeDocument/2006/relationships" r:id="rId5"/>
            </a:rPr>
            <a:t>housing@bowiestate.edu</a:t>
          </a:r>
          <a:r>
            <a:rPr lang="en-US" sz="2000" b="1" kern="1200" dirty="0" smtClean="0"/>
            <a:t> </a:t>
          </a:r>
          <a:endParaRPr lang="en-US" sz="20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b="1" kern="1200" dirty="0"/>
        </a:p>
      </dsp:txBody>
      <dsp:txXfrm rot="-5400000">
        <a:off x="3206410" y="4519722"/>
        <a:ext cx="5658501" cy="772336"/>
      </dsp:txXfrm>
    </dsp:sp>
    <dsp:sp modelId="{409949C5-830A-419F-B5B8-922847D4119C}">
      <dsp:nvSpPr>
        <dsp:cNvPr id="0" name=""/>
        <dsp:cNvSpPr/>
      </dsp:nvSpPr>
      <dsp:spPr>
        <a:xfrm>
          <a:off x="0" y="4480056"/>
          <a:ext cx="3206409" cy="851668"/>
        </a:xfrm>
        <a:prstGeom prst="roundRect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C00000"/>
              </a:solidFill>
            </a:rPr>
            <a:t> </a:t>
          </a:r>
          <a:r>
            <a:rPr lang="en-US" sz="2400" b="1" kern="1200" dirty="0" smtClean="0">
              <a:solidFill>
                <a:srgbClr val="C00000"/>
              </a:solidFill>
            </a:rPr>
            <a:t>Residence Life</a:t>
          </a:r>
          <a:endParaRPr lang="en-US" sz="1800" b="1" kern="1200" dirty="0">
            <a:solidFill>
              <a:srgbClr val="C00000"/>
            </a:solidFill>
          </a:endParaRPr>
        </a:p>
      </dsp:txBody>
      <dsp:txXfrm>
        <a:off x="41575" y="4521631"/>
        <a:ext cx="3123259" cy="768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66732" cy="469780"/>
          </a:xfrm>
          <a:prstGeom prst="rect">
            <a:avLst/>
          </a:prstGeom>
        </p:spPr>
        <p:txBody>
          <a:bodyPr vert="horz" lIns="93681" tIns="46840" rIns="93681" bIns="4684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7" y="1"/>
            <a:ext cx="3066732" cy="469780"/>
          </a:xfrm>
          <a:prstGeom prst="rect">
            <a:avLst/>
          </a:prstGeom>
        </p:spPr>
        <p:txBody>
          <a:bodyPr vert="horz" lIns="93681" tIns="46840" rIns="93681" bIns="46840" rtlCol="0"/>
          <a:lstStyle>
            <a:lvl1pPr algn="r">
              <a:defRPr sz="1200"/>
            </a:lvl1pPr>
          </a:lstStyle>
          <a:p>
            <a:fld id="{E0D9080B-9EE5-42F8-9F20-DA714D2917A7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93299"/>
            <a:ext cx="3066732" cy="469779"/>
          </a:xfrm>
          <a:prstGeom prst="rect">
            <a:avLst/>
          </a:prstGeom>
        </p:spPr>
        <p:txBody>
          <a:bodyPr vert="horz" lIns="93681" tIns="46840" rIns="93681" bIns="4684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7" y="8893299"/>
            <a:ext cx="3066732" cy="469779"/>
          </a:xfrm>
          <a:prstGeom prst="rect">
            <a:avLst/>
          </a:prstGeom>
        </p:spPr>
        <p:txBody>
          <a:bodyPr vert="horz" lIns="93681" tIns="46840" rIns="93681" bIns="46840" rtlCol="0" anchor="b"/>
          <a:lstStyle>
            <a:lvl1pPr algn="r">
              <a:defRPr sz="1200"/>
            </a:lvl1pPr>
          </a:lstStyle>
          <a:p>
            <a:fld id="{8ADEEDF8-7323-4D25-B33F-F39E60EA01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58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7374" cy="470072"/>
          </a:xfrm>
          <a:prstGeom prst="rect">
            <a:avLst/>
          </a:prstGeom>
        </p:spPr>
        <p:txBody>
          <a:bodyPr vert="horz" lIns="92179" tIns="46090" rIns="92179" bIns="4609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100" y="1"/>
            <a:ext cx="3067374" cy="470072"/>
          </a:xfrm>
          <a:prstGeom prst="rect">
            <a:avLst/>
          </a:prstGeom>
        </p:spPr>
        <p:txBody>
          <a:bodyPr vert="horz" lIns="92179" tIns="46090" rIns="92179" bIns="46090" rtlCol="0"/>
          <a:lstStyle>
            <a:lvl1pPr algn="r">
              <a:defRPr sz="1200"/>
            </a:lvl1pPr>
          </a:lstStyle>
          <a:p>
            <a:fld id="{1AB6FD2E-F066-48CE-AB30-85221C93B617}" type="datetimeFigureOut">
              <a:rPr lang="en-US" smtClean="0"/>
              <a:t>5/24/2021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69988"/>
            <a:ext cx="4213225" cy="3159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9" tIns="46090" rIns="92179" bIns="4609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349" y="4505660"/>
            <a:ext cx="5660378" cy="3687031"/>
          </a:xfrm>
          <a:prstGeom prst="rect">
            <a:avLst/>
          </a:prstGeom>
        </p:spPr>
        <p:txBody>
          <a:bodyPr vert="horz" lIns="92179" tIns="46090" rIns="92179" bIns="4609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003"/>
            <a:ext cx="3067374" cy="470072"/>
          </a:xfrm>
          <a:prstGeom prst="rect">
            <a:avLst/>
          </a:prstGeom>
        </p:spPr>
        <p:txBody>
          <a:bodyPr vert="horz" lIns="92179" tIns="46090" rIns="92179" bIns="4609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100" y="8893003"/>
            <a:ext cx="3067374" cy="470072"/>
          </a:xfrm>
          <a:prstGeom prst="rect">
            <a:avLst/>
          </a:prstGeom>
        </p:spPr>
        <p:txBody>
          <a:bodyPr vert="horz" lIns="92179" tIns="46090" rIns="92179" bIns="46090" rtlCol="0" anchor="b"/>
          <a:lstStyle>
            <a:lvl1pPr algn="r">
              <a:defRPr sz="1200"/>
            </a:lvl1pPr>
          </a:lstStyle>
          <a:p>
            <a:fld id="{F374D0BD-CB0A-43F2-9CF3-4A095536CA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00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D0BD-CB0A-43F2-9CF3-4A095536CA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1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4D0BD-CB0A-43F2-9CF3-4A095536CA2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1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lide 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lide t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26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00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71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465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753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61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294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564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19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861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2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4840D-A7F4-490C-9993-90650641CDB3}" type="datetimeFigureOut">
              <a:rPr lang="en-US" smtClean="0"/>
              <a:pPr/>
              <a:t>5/24/2021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85627-9D40-49B4-A446-0C723E026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0D4840D-A7F4-490C-9993-90650641CD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5/24/2021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9DB85627-9D40-49B4-A446-0C723E026F5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8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775364"/>
            <a:ext cx="9144000" cy="304800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1" y="1447800"/>
            <a:ext cx="9144000" cy="2209800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anchor="ctr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4800" b="1" i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Or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4800" b="1" i="1" dirty="0" smtClean="0">
                <a:latin typeface="+mj-lt"/>
                <a:cs typeface="Adobe Devanagari" panose="02040503050201020203" pitchFamily="18" charset="0"/>
              </a:rPr>
              <a:t>Welcome….thank you for joining</a:t>
            </a:r>
            <a:r>
              <a:rPr lang="en-US" sz="4800" b="1" i="1" dirty="0" smtClean="0">
                <a:latin typeface="Arial Narrow" panose="020B0606020202030204" pitchFamily="34" charset="0"/>
                <a:cs typeface="Adobe Devanagari" panose="02040503050201020203" pitchFamily="18" charset="0"/>
              </a:rPr>
              <a:t>.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4800" b="1" i="1" dirty="0" smtClean="0">
                <a:cs typeface="Adobe Devanagari" panose="02040503050201020203" pitchFamily="18" charset="0"/>
              </a:rPr>
              <a:t>Your session begins @ 10AM</a:t>
            </a:r>
          </a:p>
          <a:p>
            <a:pPr marL="0" indent="0" algn="ctr">
              <a:buFont typeface="Arial" pitchFamily="34" charset="0"/>
              <a:buNone/>
            </a:pPr>
            <a:endParaRPr lang="en-US" sz="4800" b="1" i="1" dirty="0">
              <a:solidFill>
                <a:schemeClr val="bg1"/>
              </a:solidFill>
              <a:latin typeface="Arial Narrow" panose="020B0606020202030204" pitchFamily="34" charset="0"/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63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CC00"/>
          </a:solidFill>
        </p:spPr>
        <p:txBody>
          <a:bodyPr/>
          <a:lstStyle/>
          <a:p>
            <a:r>
              <a:rPr lang="en-US" dirty="0" smtClean="0"/>
              <a:t>Academic Advising &amp; DSS Team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682" y="3377582"/>
            <a:ext cx="1505125" cy="17933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455" y="4878469"/>
            <a:ext cx="1417183" cy="14429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713" y="1478419"/>
            <a:ext cx="1388120" cy="19271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1" y="2236044"/>
            <a:ext cx="1537312" cy="16474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r="13582"/>
          <a:stretch/>
        </p:blipFill>
        <p:spPr>
          <a:xfrm>
            <a:off x="2692148" y="3466396"/>
            <a:ext cx="1594910" cy="1403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2180" y="4564517"/>
            <a:ext cx="1426028" cy="18258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1127" y="2079426"/>
            <a:ext cx="1676090" cy="20113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/>
          <a:srcRect l="12718" t="3144" r="8048"/>
          <a:stretch/>
        </p:blipFill>
        <p:spPr>
          <a:xfrm>
            <a:off x="262292" y="3610917"/>
            <a:ext cx="1295400" cy="1774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678847" y="3754570"/>
            <a:ext cx="874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Mr. Mosley</a:t>
            </a:r>
          </a:p>
          <a:p>
            <a:pPr algn="ctr"/>
            <a:r>
              <a:rPr lang="en-US" sz="1200" dirty="0" smtClean="0"/>
              <a:t>Advisor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978213" y="3326579"/>
            <a:ext cx="1246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Dr. Galloway</a:t>
            </a:r>
          </a:p>
          <a:p>
            <a:pPr algn="ctr"/>
            <a:r>
              <a:rPr lang="en-US" sz="1200" dirty="0" smtClean="0"/>
              <a:t>Director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201366" y="5423201"/>
            <a:ext cx="1163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Ms. Alexander</a:t>
            </a:r>
          </a:p>
          <a:p>
            <a:pPr algn="ctr"/>
            <a:r>
              <a:rPr lang="en-US" sz="1200" dirty="0" smtClean="0"/>
              <a:t>Advisor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817225" y="6294801"/>
            <a:ext cx="139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Ms. Gardner</a:t>
            </a:r>
          </a:p>
          <a:p>
            <a:pPr algn="ctr"/>
            <a:r>
              <a:rPr lang="en-US" sz="1200" dirty="0" smtClean="0"/>
              <a:t>Advisor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928626" y="6329825"/>
            <a:ext cx="139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Mr. Wardrick</a:t>
            </a:r>
          </a:p>
          <a:p>
            <a:pPr algn="ctr"/>
            <a:r>
              <a:rPr lang="en-US" sz="1200" dirty="0" smtClean="0"/>
              <a:t>Advisor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212792" y="5023629"/>
            <a:ext cx="139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Dr. Goodman</a:t>
            </a:r>
          </a:p>
          <a:p>
            <a:pPr algn="ctr"/>
            <a:r>
              <a:rPr lang="en-US" sz="1200" dirty="0" smtClean="0"/>
              <a:t>Advisor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680269" y="3947193"/>
            <a:ext cx="139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Dr. Hughes</a:t>
            </a:r>
          </a:p>
          <a:p>
            <a:pPr algn="ctr"/>
            <a:r>
              <a:rPr lang="en-US" sz="1200" dirty="0" smtClean="0"/>
              <a:t>Coordinator, DSS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6592030" y="6293420"/>
            <a:ext cx="1764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Ms. Roebuck</a:t>
            </a:r>
          </a:p>
          <a:p>
            <a:pPr algn="ctr"/>
            <a:r>
              <a:rPr lang="en-US" sz="1200" dirty="0" smtClean="0"/>
              <a:t>Intake Specialist, DSS</a:t>
            </a:r>
            <a:endParaRPr lang="en-US" sz="1200" dirty="0"/>
          </a:p>
        </p:txBody>
      </p:sp>
      <p:pic>
        <p:nvPicPr>
          <p:cNvPr id="2050" name="id-ED818689-7E43-4C9C-83EE-C64D27660B6E" descr="Image.jpe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4" b="34006"/>
          <a:stretch/>
        </p:blipFill>
        <p:spPr bwMode="auto">
          <a:xfrm>
            <a:off x="6761538" y="4690577"/>
            <a:ext cx="1421043" cy="16496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773411" y="4759532"/>
            <a:ext cx="139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Ms. Murray</a:t>
            </a:r>
          </a:p>
          <a:p>
            <a:pPr algn="ctr"/>
            <a:r>
              <a:rPr lang="en-US" sz="1200" dirty="0" err="1" smtClean="0"/>
              <a:t>Adm</a:t>
            </a:r>
            <a:r>
              <a:rPr lang="en-US" sz="1200" dirty="0" smtClean="0"/>
              <a:t> </a:t>
            </a:r>
            <a:r>
              <a:rPr lang="en-US" sz="1200" dirty="0" err="1" smtClean="0"/>
              <a:t>Asst</a:t>
            </a:r>
            <a:r>
              <a:rPr lang="en-US" sz="1200" dirty="0" smtClean="0"/>
              <a:t> II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0689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2097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Tips for Meeting Attendees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36499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rgbClr val="C00000"/>
              </a:solidFill>
            </a:endParaRPr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    </a:t>
            </a:r>
            <a:r>
              <a:rPr lang="en-US" sz="2800" dirty="0" smtClean="0">
                <a:solidFill>
                  <a:srgbClr val="C00000"/>
                </a:solidFill>
              </a:rPr>
              <a:t>Enter your first &amp; last name in the chat box.</a:t>
            </a:r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     </a:t>
            </a:r>
            <a:endParaRPr lang="en-US" sz="2800" dirty="0"/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    Mute your microphone during presentation</a:t>
            </a:r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 </a:t>
            </a:r>
          </a:p>
          <a:p>
            <a:pPr>
              <a:buClr>
                <a:srgbClr val="FFCC00"/>
              </a:buClr>
            </a:pPr>
            <a:r>
              <a:rPr lang="en-US" sz="2800" dirty="0"/>
              <a:t> </a:t>
            </a:r>
            <a:r>
              <a:rPr lang="en-US" sz="2800" dirty="0" smtClean="0"/>
              <a:t>                 Raise your hand when you have a question</a:t>
            </a:r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                   </a:t>
            </a:r>
          </a:p>
          <a:p>
            <a:pPr>
              <a:buClr>
                <a:srgbClr val="FFCC00"/>
              </a:buClr>
            </a:pPr>
            <a:r>
              <a:rPr lang="en-US" sz="1050" dirty="0" smtClean="0"/>
              <a:t>                                              </a:t>
            </a:r>
            <a:r>
              <a:rPr lang="en-US" sz="2800" dirty="0" smtClean="0"/>
              <a:t>We encourage use of camera </a:t>
            </a:r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</a:t>
            </a:r>
          </a:p>
          <a:p>
            <a:pPr>
              <a:buClr>
                <a:srgbClr val="FFCC00"/>
              </a:buClr>
            </a:pPr>
            <a:r>
              <a:rPr lang="en-US" sz="2800" dirty="0"/>
              <a:t> </a:t>
            </a:r>
            <a:r>
              <a:rPr lang="en-US" sz="2800" dirty="0" smtClean="0"/>
              <a:t>                               </a:t>
            </a:r>
            <a:r>
              <a:rPr lang="en-US" sz="2400" dirty="0" smtClean="0"/>
              <a:t> </a:t>
            </a:r>
            <a:endParaRPr lang="en-US" sz="2800" dirty="0" smtClean="0"/>
          </a:p>
          <a:p>
            <a:pPr>
              <a:buClr>
                <a:srgbClr val="FFCC00"/>
              </a:buClr>
            </a:pPr>
            <a:r>
              <a:rPr lang="en-US" sz="2800" dirty="0" smtClean="0"/>
              <a:t>               </a:t>
            </a:r>
          </a:p>
          <a:p>
            <a:pPr>
              <a:buClr>
                <a:srgbClr val="FFCC00"/>
              </a:buClr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75" y="3256939"/>
            <a:ext cx="682625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54" y="4137582"/>
            <a:ext cx="697371" cy="655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29" y="5053321"/>
            <a:ext cx="697371" cy="582633"/>
          </a:xfrm>
          <a:prstGeom prst="rect">
            <a:avLst/>
          </a:prstGeom>
        </p:spPr>
      </p:pic>
      <p:sp>
        <p:nvSpPr>
          <p:cNvPr id="6" name="AutoShape 2" descr="Forest Hills High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01" y="2285129"/>
            <a:ext cx="1292225" cy="73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2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76200" y="1371599"/>
            <a:ext cx="9448800" cy="5847755"/>
          </a:xfrm>
          <a:custGeom>
            <a:avLst/>
            <a:gdLst>
              <a:gd name="connsiteX0" fmla="*/ 0 w 9144000"/>
              <a:gd name="connsiteY0" fmla="*/ 0 h 5478423"/>
              <a:gd name="connsiteX1" fmla="*/ 9144000 w 9144000"/>
              <a:gd name="connsiteY1" fmla="*/ 0 h 5478423"/>
              <a:gd name="connsiteX2" fmla="*/ 9144000 w 9144000"/>
              <a:gd name="connsiteY2" fmla="*/ 5478423 h 5478423"/>
              <a:gd name="connsiteX3" fmla="*/ 0 w 9144000"/>
              <a:gd name="connsiteY3" fmla="*/ 5478423 h 5478423"/>
              <a:gd name="connsiteX4" fmla="*/ 0 w 9144000"/>
              <a:gd name="connsiteY4" fmla="*/ 0 h 5478423"/>
              <a:gd name="connsiteX0" fmla="*/ 0 w 9144000"/>
              <a:gd name="connsiteY0" fmla="*/ 0 h 5478423"/>
              <a:gd name="connsiteX1" fmla="*/ 6262254 w 9144000"/>
              <a:gd name="connsiteY1" fmla="*/ 1 h 5478423"/>
              <a:gd name="connsiteX2" fmla="*/ 9144000 w 9144000"/>
              <a:gd name="connsiteY2" fmla="*/ 0 h 5478423"/>
              <a:gd name="connsiteX3" fmla="*/ 9144000 w 9144000"/>
              <a:gd name="connsiteY3" fmla="*/ 5478423 h 5478423"/>
              <a:gd name="connsiteX4" fmla="*/ 0 w 9144000"/>
              <a:gd name="connsiteY4" fmla="*/ 5478423 h 5478423"/>
              <a:gd name="connsiteX5" fmla="*/ 0 w 9144000"/>
              <a:gd name="connsiteY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478423">
                <a:moveTo>
                  <a:pt x="0" y="0"/>
                </a:moveTo>
                <a:lnTo>
                  <a:pt x="6262254" y="1"/>
                </a:lnTo>
                <a:lnTo>
                  <a:pt x="9144000" y="0"/>
                </a:lnTo>
                <a:lnTo>
                  <a:pt x="9144000" y="5478423"/>
                </a:lnTo>
                <a:lnTo>
                  <a:pt x="0" y="5478423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400" b="1" dirty="0">
                <a:solidFill>
                  <a:srgbClr val="C00000"/>
                </a:solidFill>
                <a:latin typeface="Arial Black" panose="020B0A04020102020204" pitchFamily="34" charset="0"/>
                <a:cs typeface="Arial" pitchFamily="34" charset="0"/>
              </a:rPr>
              <a:t>Learning Outcomes</a:t>
            </a:r>
            <a:r>
              <a:rPr lang="en-US" b="1" dirty="0">
                <a:solidFill>
                  <a:srgbClr val="C00000"/>
                </a:solidFill>
                <a:latin typeface="Arial Black" panose="020B0A04020102020204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gain an understanding of BSU academic policies and   expectations of students.</a:t>
            </a:r>
          </a:p>
          <a:p>
            <a:pPr>
              <a:buClr>
                <a:srgbClr val="FFCC00"/>
              </a:buClr>
            </a:pP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gain an understanding of BSU graduation requirements.</a:t>
            </a:r>
          </a:p>
          <a:p>
            <a:pPr>
              <a:buClr>
                <a:srgbClr val="FFCC00"/>
              </a:buClr>
            </a:pP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 receive your fall schedule of classes, learn to sign into Bulldog Connection (BDC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 and introduction to </a:t>
            </a:r>
            <a:r>
              <a:rPr lang="en-US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BlackBoard</a:t>
            </a: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our curriculum management platform</a:t>
            </a: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Learn to navigate the University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66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13" y="1371600"/>
            <a:ext cx="9135687" cy="5638467"/>
          </a:xfrm>
          <a:custGeom>
            <a:avLst/>
            <a:gdLst>
              <a:gd name="connsiteX0" fmla="*/ 0 w 9144000"/>
              <a:gd name="connsiteY0" fmla="*/ 0 h 5478423"/>
              <a:gd name="connsiteX1" fmla="*/ 9144000 w 9144000"/>
              <a:gd name="connsiteY1" fmla="*/ 0 h 5478423"/>
              <a:gd name="connsiteX2" fmla="*/ 9144000 w 9144000"/>
              <a:gd name="connsiteY2" fmla="*/ 5478423 h 5478423"/>
              <a:gd name="connsiteX3" fmla="*/ 0 w 9144000"/>
              <a:gd name="connsiteY3" fmla="*/ 5478423 h 5478423"/>
              <a:gd name="connsiteX4" fmla="*/ 0 w 9144000"/>
              <a:gd name="connsiteY4" fmla="*/ 0 h 5478423"/>
              <a:gd name="connsiteX0" fmla="*/ 0 w 9144000"/>
              <a:gd name="connsiteY0" fmla="*/ 0 h 5478423"/>
              <a:gd name="connsiteX1" fmla="*/ 6262254 w 9144000"/>
              <a:gd name="connsiteY1" fmla="*/ 1 h 5478423"/>
              <a:gd name="connsiteX2" fmla="*/ 9144000 w 9144000"/>
              <a:gd name="connsiteY2" fmla="*/ 0 h 5478423"/>
              <a:gd name="connsiteX3" fmla="*/ 9144000 w 9144000"/>
              <a:gd name="connsiteY3" fmla="*/ 5478423 h 5478423"/>
              <a:gd name="connsiteX4" fmla="*/ 0 w 9144000"/>
              <a:gd name="connsiteY4" fmla="*/ 5478423 h 5478423"/>
              <a:gd name="connsiteX5" fmla="*/ 0 w 9144000"/>
              <a:gd name="connsiteY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478423">
                <a:moveTo>
                  <a:pt x="0" y="0"/>
                </a:moveTo>
                <a:lnTo>
                  <a:pt x="6262254" y="1"/>
                </a:lnTo>
                <a:lnTo>
                  <a:pt x="9144000" y="0"/>
                </a:lnTo>
                <a:lnTo>
                  <a:pt x="9144000" y="5478423"/>
                </a:lnTo>
                <a:lnTo>
                  <a:pt x="0" y="547842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buNone/>
            </a:pPr>
            <a:endParaRPr lang="en-US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dirty="0">
                <a:latin typeface="Arial" pitchFamily="34" charset="0"/>
                <a:cs typeface="Arial" pitchFamily="34" charset="0"/>
              </a:rPr>
              <a:t>          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20514367"/>
              </p:ext>
            </p:extLst>
          </p:nvPr>
        </p:nvGraphicFramePr>
        <p:xfrm>
          <a:off x="0" y="1535084"/>
          <a:ext cx="8991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6965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87582"/>
            <a:ext cx="8324850" cy="579438"/>
          </a:xfrm>
          <a:solidFill>
            <a:srgbClr val="C00000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            </a:t>
            </a:r>
            <a:r>
              <a:rPr lang="en-US" sz="4000" dirty="0">
                <a:solidFill>
                  <a:schemeClr val="bg1"/>
                </a:solidFill>
              </a:rPr>
              <a:t>Cost of Attendance  </a:t>
            </a:r>
            <a:r>
              <a:rPr lang="en-US" sz="3100" dirty="0">
                <a:solidFill>
                  <a:schemeClr val="bg1"/>
                </a:solidFill>
              </a:rPr>
              <a:t>(Fall </a:t>
            </a:r>
            <a:r>
              <a:rPr lang="en-US" sz="3100" dirty="0" smtClean="0">
                <a:solidFill>
                  <a:schemeClr val="bg1"/>
                </a:solidFill>
              </a:rPr>
              <a:t>2021)</a:t>
            </a:r>
            <a:endParaRPr lang="en-US" sz="31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8800"/>
            <a:ext cx="4040188" cy="639762"/>
          </a:xfrm>
          <a:solidFill>
            <a:srgbClr val="FFCC00"/>
          </a:solidFill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3800" dirty="0"/>
              <a:t>In- State Tuition &amp; Fees</a:t>
            </a:r>
          </a:p>
          <a:p>
            <a:pPr algn="ctr"/>
            <a:r>
              <a:rPr lang="en-US" dirty="0"/>
              <a:t>(12 – 18 credits per semester)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590800"/>
            <a:ext cx="4040188" cy="1752600"/>
          </a:xfrm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400" b="1" dirty="0">
                <a:cs typeface="Arial" pitchFamily="34" charset="0"/>
              </a:rPr>
              <a:t>Tuition:                      $</a:t>
            </a:r>
            <a:r>
              <a:rPr lang="en-US" sz="3400" b="1" dirty="0" smtClean="0">
                <a:cs typeface="Arial" pitchFamily="34" charset="0"/>
              </a:rPr>
              <a:t>2,823.50</a:t>
            </a:r>
            <a:endParaRPr lang="en-US" sz="3400" b="1" dirty="0">
              <a:cs typeface="Arial" pitchFamily="34" charset="0"/>
            </a:endParaRPr>
          </a:p>
          <a:p>
            <a:pPr>
              <a:buNone/>
            </a:pPr>
            <a:r>
              <a:rPr lang="en-US" sz="3400" b="1" dirty="0">
                <a:cs typeface="Arial" pitchFamily="34" charset="0"/>
              </a:rPr>
              <a:t>Fees:               	         $</a:t>
            </a:r>
            <a:r>
              <a:rPr lang="en-US" sz="3400" b="1" dirty="0" smtClean="0">
                <a:cs typeface="Arial" pitchFamily="34" charset="0"/>
              </a:rPr>
              <a:t>1,399.10 </a:t>
            </a:r>
            <a:endParaRPr lang="en-US" sz="3400" b="1" dirty="0">
              <a:cs typeface="Arial" pitchFamily="34" charset="0"/>
            </a:endParaRPr>
          </a:p>
          <a:p>
            <a:pPr>
              <a:buNone/>
            </a:pPr>
            <a:r>
              <a:rPr lang="en-US" sz="3400" b="1" dirty="0">
                <a:cs typeface="Arial" pitchFamily="34" charset="0"/>
              </a:rPr>
              <a:t>Total p/semester:   $</a:t>
            </a:r>
            <a:r>
              <a:rPr lang="en-US" sz="3400" b="1" dirty="0" smtClean="0">
                <a:cs typeface="Arial" pitchFamily="34" charset="0"/>
              </a:rPr>
              <a:t>4,281.60</a:t>
            </a:r>
            <a:r>
              <a:rPr lang="en-US" sz="3400" dirty="0" smtClean="0">
                <a:cs typeface="Arial" pitchFamily="34" charset="0"/>
              </a:rPr>
              <a:t>              </a:t>
            </a:r>
            <a:endParaRPr lang="en-US" sz="3400" dirty="0"/>
          </a:p>
          <a:p>
            <a:pPr algn="ctr">
              <a:buNone/>
            </a:pPr>
            <a:endParaRPr lang="en-US" sz="2000" b="1" i="1" dirty="0" smtClean="0">
              <a:solidFill>
                <a:srgbClr val="C00000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000" b="1" i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itchFamily="34" charset="0"/>
              </a:rPr>
              <a:t>**Does </a:t>
            </a:r>
            <a:r>
              <a:rPr lang="en-US" sz="2000" b="1" i="1" u="sng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itchFamily="34" charset="0"/>
              </a:rPr>
              <a:t>not </a:t>
            </a:r>
            <a:r>
              <a:rPr lang="en-US" sz="2000" b="1" i="1" dirty="0" smtClean="0">
                <a:solidFill>
                  <a:srgbClr val="C00000"/>
                </a:solidFill>
                <a:latin typeface="Arial Rounded MT Bold" panose="020F0704030504030204" pitchFamily="34" charset="0"/>
                <a:cs typeface="Arial" pitchFamily="34" charset="0"/>
              </a:rPr>
              <a:t>include campus housing &amp; meals</a:t>
            </a:r>
            <a:endParaRPr lang="en-US" sz="2000" b="1" i="1" dirty="0">
              <a:solidFill>
                <a:srgbClr val="C00000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	</a:t>
            </a:r>
          </a:p>
          <a:p>
            <a:pPr algn="ctr">
              <a:buNone/>
            </a:pP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1050" y="1828800"/>
            <a:ext cx="4041775" cy="639762"/>
          </a:xfrm>
          <a:solidFill>
            <a:srgbClr val="FFCC00"/>
          </a:solidFill>
          <a:ln>
            <a:solidFill>
              <a:schemeClr val="tx1"/>
            </a:solidFill>
          </a:ln>
        </p:spPr>
        <p:txBody>
          <a:bodyPr>
            <a:normAutofit fontScale="62500" lnSpcReduction="20000"/>
          </a:bodyPr>
          <a:lstStyle/>
          <a:p>
            <a:pPr algn="ctr"/>
            <a:r>
              <a:rPr lang="en-US" sz="3800" dirty="0"/>
              <a:t>Out- of- State Tuition &amp; Fees</a:t>
            </a:r>
          </a:p>
          <a:p>
            <a:pPr algn="ctr"/>
            <a:r>
              <a:rPr lang="en-US" dirty="0"/>
              <a:t>(12 – 18 credits per semester)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1050" y="2590800"/>
            <a:ext cx="4041775" cy="1752600"/>
          </a:xfrm>
          <a:ln>
            <a:solidFill>
              <a:schemeClr val="tx1"/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5100" b="1" dirty="0"/>
              <a:t>Tuition</a:t>
            </a:r>
            <a:r>
              <a:rPr lang="en-US" sz="5100" b="1" dirty="0" smtClean="0"/>
              <a:t>:</a:t>
            </a:r>
            <a:r>
              <a:rPr lang="en-US" sz="5100" dirty="0" smtClean="0">
                <a:cs typeface="Arial" pitchFamily="34" charset="0"/>
              </a:rPr>
              <a:t>                   </a:t>
            </a:r>
            <a:r>
              <a:rPr lang="en-US" sz="5100" b="1" dirty="0" smtClean="0">
                <a:cs typeface="Arial" pitchFamily="34" charset="0"/>
              </a:rPr>
              <a:t>$8,169.00 </a:t>
            </a:r>
            <a:endParaRPr lang="en-US" sz="5100" b="1" dirty="0"/>
          </a:p>
          <a:p>
            <a:pPr marL="0" indent="0">
              <a:buNone/>
            </a:pPr>
            <a:r>
              <a:rPr lang="en-US" sz="5100" b="1" dirty="0"/>
              <a:t>Fees: 		   </a:t>
            </a:r>
            <a:r>
              <a:rPr lang="en-US" sz="5100" b="1" dirty="0" smtClean="0"/>
              <a:t>    </a:t>
            </a:r>
            <a:r>
              <a:rPr lang="en-US" sz="5100" b="1" dirty="0">
                <a:cs typeface="Arial" pitchFamily="34" charset="0"/>
              </a:rPr>
              <a:t>$</a:t>
            </a:r>
            <a:r>
              <a:rPr lang="en-US" sz="5100" b="1" dirty="0" smtClean="0">
                <a:cs typeface="Arial" pitchFamily="34" charset="0"/>
              </a:rPr>
              <a:t>1,399.10</a:t>
            </a:r>
            <a:endParaRPr lang="en-US" sz="5100" b="1" dirty="0">
              <a:cs typeface="Arial" pitchFamily="34" charset="0"/>
            </a:endParaRPr>
          </a:p>
          <a:p>
            <a:pPr marL="0" indent="0">
              <a:buNone/>
            </a:pPr>
            <a:r>
              <a:rPr lang="en-US" sz="5100" b="1" dirty="0">
                <a:cs typeface="Arial" pitchFamily="34" charset="0"/>
              </a:rPr>
              <a:t>Total p/semester</a:t>
            </a:r>
            <a:r>
              <a:rPr lang="en-US" sz="5100" b="1" dirty="0" smtClean="0">
                <a:cs typeface="Arial" pitchFamily="34" charset="0"/>
              </a:rPr>
              <a:t>:  $9,649.10 </a:t>
            </a:r>
          </a:p>
          <a:p>
            <a:pPr marL="0" indent="0" algn="ctr">
              <a:buNone/>
            </a:pPr>
            <a:endParaRPr lang="en-US" sz="1300" b="1" i="1" dirty="0" smtClean="0">
              <a:solidFill>
                <a:schemeClr val="accent2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1700" b="1" i="1" dirty="0" smtClean="0">
              <a:solidFill>
                <a:schemeClr val="accent2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2900" b="1" i="1" dirty="0" smtClean="0">
                <a:solidFill>
                  <a:schemeClr val="accent2"/>
                </a:solidFill>
                <a:latin typeface="Arial Rounded MT Bold" panose="020F0704030504030204" pitchFamily="34" charset="0"/>
                <a:cs typeface="Arial" pitchFamily="34" charset="0"/>
              </a:rPr>
              <a:t>**Does </a:t>
            </a:r>
            <a:r>
              <a:rPr lang="en-US" sz="2900" b="1" i="1" u="sng" dirty="0" smtClean="0">
                <a:solidFill>
                  <a:schemeClr val="accent2"/>
                </a:solidFill>
                <a:latin typeface="Arial Rounded MT Bold" panose="020F0704030504030204" pitchFamily="34" charset="0"/>
                <a:cs typeface="Arial" pitchFamily="34" charset="0"/>
              </a:rPr>
              <a:t>not </a:t>
            </a:r>
            <a:r>
              <a:rPr lang="en-US" sz="2900" b="1" i="1" dirty="0" smtClean="0">
                <a:solidFill>
                  <a:schemeClr val="accent2"/>
                </a:solidFill>
                <a:latin typeface="Arial Rounded MT Bold" panose="020F0704030504030204" pitchFamily="34" charset="0"/>
                <a:cs typeface="Arial" pitchFamily="34" charset="0"/>
              </a:rPr>
              <a:t>include campus housing &amp; meals</a:t>
            </a:r>
            <a:endParaRPr lang="en-US" sz="2900" b="1" i="1" dirty="0">
              <a:solidFill>
                <a:schemeClr val="accent2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1100" b="1" i="1" dirty="0">
              <a:solidFill>
                <a:srgbClr val="C00000"/>
              </a:solidFill>
              <a:latin typeface="Arial Rounded MT Bold" panose="020F0704030504030204" pitchFamily="34" charset="0"/>
              <a:cs typeface="Arial" pitchFamily="34" charset="0"/>
            </a:endParaRPr>
          </a:p>
          <a:p>
            <a:pPr algn="ctr"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  <a:buNone/>
            </a:pPr>
            <a:endParaRPr lang="en-US" sz="26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  <a:buNone/>
            </a:pPr>
            <a:endParaRPr lang="en-US" sz="2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2100" cy="10668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0999" y="4325541"/>
            <a:ext cx="8251825" cy="429021"/>
          </a:xfrm>
          <a:prstGeom prst="rect">
            <a:avLst/>
          </a:prstGeom>
          <a:solidFill>
            <a:srgbClr val="FFCC00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 anchorCtr="0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            </a:t>
            </a:r>
            <a:r>
              <a:rPr lang="en-US" sz="4600" b="1" dirty="0">
                <a:latin typeface="Aparajita" panose="020B0604020202020204" pitchFamily="34" charset="0"/>
                <a:cs typeface="Aparajita" panose="020B0604020202020204" pitchFamily="34" charset="0"/>
              </a:rPr>
              <a:t>Graduate in Eight</a:t>
            </a:r>
            <a:r>
              <a:rPr lang="en-US" sz="4600" b="1" dirty="0"/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1049" y="4754562"/>
            <a:ext cx="4041775" cy="20697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buNone/>
            </a:pPr>
            <a:endParaRPr lang="en-US" sz="3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10000"/>
              </a:lnSpc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8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semesters  @ 15 credits p/ semester = $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77,192.80   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600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semesters  @ 12 credits p/semester =  $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96,491.00</a:t>
            </a:r>
            <a:r>
              <a:rPr lang="en-US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</a:t>
            </a:r>
            <a:endParaRPr lang="en-US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	</a:t>
            </a:r>
          </a:p>
          <a:p>
            <a:pPr algn="ctr"/>
            <a:r>
              <a:rPr lang="en-US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Savings: $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19,298.20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67145" y="4754562"/>
            <a:ext cx="4054043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8 semesters  @ 15 credits p/ semester = $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34,252.80   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1000" b="1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semesters  @ 12 credits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p/semester =  $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42,816.00</a:t>
            </a:r>
            <a:r>
              <a:rPr lang="en-US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</a:t>
            </a:r>
            <a:endPara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200" b="1" dirty="0">
                <a:latin typeface="Arial" pitchFamily="34" charset="0"/>
                <a:cs typeface="Arial" pitchFamily="34" charset="0"/>
              </a:rPr>
              <a:t>	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Savings</a:t>
            </a:r>
            <a:r>
              <a:rPr lang="en-US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: $ </a:t>
            </a:r>
            <a:r>
              <a:rPr lang="en-US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8,563.20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9837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dirty="0"/>
              <a:t>Payment Date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Your bill must be paid no later than: </a:t>
            </a:r>
          </a:p>
          <a:p>
            <a:pPr algn="ctr">
              <a:buNone/>
            </a:pPr>
            <a:r>
              <a:rPr lang="en-US" sz="40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August </a:t>
            </a:r>
            <a:r>
              <a:rPr lang="en-US" sz="40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15, 2021</a:t>
            </a:r>
            <a:endParaRPr lang="en-US" sz="4000" b="1" i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avoid being cancelled for non-payment you must pay your bill by the due date!</a:t>
            </a:r>
          </a:p>
          <a:p>
            <a:pPr algn="ctr">
              <a:buNone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you register after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August 27th 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you must pay the same day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2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52400"/>
            <a:ext cx="6553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Campus Resources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6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" y="1803975"/>
            <a:ext cx="9144000" cy="5047536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/>
              <a:t>Disability Support Services (DSS) ensures that students with disabilities have full access to all programs and services at Bowie State University.</a:t>
            </a:r>
          </a:p>
          <a:p>
            <a:endParaRPr lang="en-US" sz="1000" dirty="0" smtClean="0"/>
          </a:p>
          <a:p>
            <a:r>
              <a:rPr lang="en-US" dirty="0" smtClean="0"/>
              <a:t>Services </a:t>
            </a:r>
            <a:r>
              <a:rPr lang="en-US" dirty="0"/>
              <a:t>consist of, but are not limited to, </a:t>
            </a:r>
            <a:r>
              <a:rPr lang="en-US" dirty="0" smtClean="0"/>
              <a:t>extended </a:t>
            </a:r>
            <a:r>
              <a:rPr lang="en-US" dirty="0"/>
              <a:t>time on tests, note takers, </a:t>
            </a:r>
            <a:r>
              <a:rPr lang="en-US" dirty="0" smtClean="0"/>
              <a:t>readers</a:t>
            </a:r>
            <a:r>
              <a:rPr lang="en-US" dirty="0"/>
              <a:t>, taped texts, alternative testing, consultation with professors, physicians, psychologists and other specialists, vocational rehabilitation referrals, and sign </a:t>
            </a:r>
            <a:r>
              <a:rPr lang="en-US" dirty="0" smtClean="0"/>
              <a:t>language interpreters.</a:t>
            </a:r>
          </a:p>
          <a:p>
            <a:pPr lvl="7" fontAlgn="base">
              <a:spcAft>
                <a:spcPct val="0"/>
              </a:spcAft>
              <a:buClr>
                <a:srgbClr val="FFCC00"/>
              </a:buClr>
              <a:defRPr/>
            </a:pPr>
            <a:endParaRPr lang="en-US" sz="2000" b="1" kern="0" dirty="0">
              <a:cs typeface="Arial" pitchFamily="34" charset="0"/>
            </a:endParaRPr>
          </a:p>
          <a:p>
            <a:pPr lvl="3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b="1" kern="0" dirty="0" smtClean="0">
                <a:cs typeface="Arial" pitchFamily="34" charset="0"/>
              </a:rPr>
              <a:t>Register </a:t>
            </a:r>
            <a:r>
              <a:rPr lang="en-US" sz="2000" b="1" kern="0" dirty="0">
                <a:cs typeface="Arial" pitchFamily="34" charset="0"/>
              </a:rPr>
              <a:t>for a DSS Information Sessions:</a:t>
            </a:r>
          </a:p>
          <a:p>
            <a:pPr lvl="3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kern="0" dirty="0">
                <a:cs typeface="Arial" pitchFamily="34" charset="0"/>
              </a:rPr>
              <a:t>May 18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 and 25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</a:t>
            </a:r>
          </a:p>
          <a:p>
            <a:pPr lvl="3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kern="0" dirty="0">
                <a:cs typeface="Arial" pitchFamily="34" charset="0"/>
              </a:rPr>
              <a:t>June 15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and 29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</a:t>
            </a:r>
          </a:p>
          <a:p>
            <a:pPr lvl="3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kern="0" dirty="0">
                <a:cs typeface="Arial" pitchFamily="34" charset="0"/>
              </a:rPr>
              <a:t>July 13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and 27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</a:t>
            </a:r>
          </a:p>
          <a:p>
            <a:pPr lvl="3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kern="0" dirty="0">
                <a:cs typeface="Arial" pitchFamily="34" charset="0"/>
              </a:rPr>
              <a:t>August 10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and 17</a:t>
            </a:r>
            <a:r>
              <a:rPr lang="en-US" sz="2000" kern="0" baseline="30000" dirty="0">
                <a:cs typeface="Arial" pitchFamily="34" charset="0"/>
              </a:rPr>
              <a:t>th</a:t>
            </a:r>
            <a:r>
              <a:rPr lang="en-US" sz="2000" kern="0" dirty="0">
                <a:cs typeface="Arial" pitchFamily="34" charset="0"/>
              </a:rPr>
              <a:t> </a:t>
            </a:r>
          </a:p>
          <a:p>
            <a:pPr lvl="2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kern="0" dirty="0" smtClean="0">
                <a:cs typeface="Arial" pitchFamily="34" charset="0"/>
              </a:rPr>
              <a:t>         </a:t>
            </a:r>
          </a:p>
          <a:p>
            <a:pPr lvl="2" fontAlgn="base">
              <a:spcAft>
                <a:spcPct val="0"/>
              </a:spcAft>
              <a:buClr>
                <a:srgbClr val="FFCC00"/>
              </a:buClr>
              <a:defRPr/>
            </a:pPr>
            <a:r>
              <a:rPr lang="en-US" sz="2000" kern="0" dirty="0">
                <a:cs typeface="Arial" pitchFamily="34" charset="0"/>
              </a:rPr>
              <a:t> </a:t>
            </a:r>
            <a:r>
              <a:rPr lang="en-US" sz="2000" kern="0" dirty="0" smtClean="0">
                <a:cs typeface="Arial" pitchFamily="34" charset="0"/>
              </a:rPr>
              <a:t>        All information sessions begin at 11:00AM</a:t>
            </a:r>
          </a:p>
          <a:p>
            <a:pPr lvl="2" fontAlgn="base">
              <a:spcAft>
                <a:spcPct val="0"/>
              </a:spcAft>
              <a:buClr>
                <a:srgbClr val="FFCC00"/>
              </a:buClr>
              <a:defRPr/>
            </a:pPr>
            <a:endParaRPr lang="en-US" kern="0" dirty="0">
              <a:cs typeface="Arial" pitchFamily="34" charset="0"/>
            </a:endParaRPr>
          </a:p>
          <a:p>
            <a:pPr lvl="1" algn="ctr">
              <a:buClr>
                <a:srgbClr val="FFCC00"/>
              </a:buClr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Email Contact: dss@bowiestate.edu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219200"/>
            <a:ext cx="9144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lvl="0" algn="ctr">
              <a:buClr>
                <a:srgbClr val="FFCC00"/>
              </a:buClr>
            </a:pPr>
            <a:r>
              <a:rPr lang="en-US" sz="3200" b="1" dirty="0">
                <a:solidFill>
                  <a:schemeClr val="bg1"/>
                </a:solidFill>
                <a:cs typeface="Arial" pitchFamily="34" charset="0"/>
              </a:rPr>
              <a:t>Disability Support Services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4366215"/>
            <a:ext cx="168592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0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78595401"/>
              </p:ext>
            </p:extLst>
          </p:nvPr>
        </p:nvGraphicFramePr>
        <p:xfrm>
          <a:off x="190500" y="1447800"/>
          <a:ext cx="8915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09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" y="0"/>
            <a:ext cx="9144000" cy="1295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54476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Academic Advising Center</a:t>
            </a: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>
              <a:buClr>
                <a:srgbClr val="FFCC00"/>
              </a:buClr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Student Connections With Academic Advisement Revised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" y="1905000"/>
            <a:ext cx="7680960" cy="493776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025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547842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Academic Advising 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Center (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AAC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)</a:t>
            </a: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 lvl="2">
              <a:buClr>
                <a:srgbClr val="FFCC00"/>
              </a:buClr>
            </a:pPr>
            <a:endParaRPr lang="en-US" sz="9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Students must meet with an academic advisor prior to registering for classes each semester.</a:t>
            </a:r>
          </a:p>
          <a:p>
            <a:pPr lvl="1">
              <a:buClr>
                <a:srgbClr val="FFCC00"/>
              </a:buClr>
            </a:pPr>
            <a:endParaRPr lang="en-US" sz="14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>
                <a:latin typeface="Arial" pitchFamily="34" charset="0"/>
                <a:cs typeface="Arial" pitchFamily="34" charset="0"/>
              </a:rPr>
              <a:t>Academic advisors are not assigned; therefore, students may receive assistance from any available advisor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buClr>
                <a:srgbClr val="FFCC00"/>
              </a:buClr>
            </a:pPr>
            <a:endParaRPr lang="en-US" sz="11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Walk-in advising available during non-peak times.</a:t>
            </a: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2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Appointment required during peak seasons:</a:t>
            </a:r>
          </a:p>
          <a:p>
            <a:pPr marL="1200150" lvl="2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March 15  -  May 15</a:t>
            </a:r>
          </a:p>
          <a:p>
            <a:pPr marL="1200150" lvl="2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October 15 – December 15</a:t>
            </a:r>
          </a:p>
          <a:p>
            <a:pPr marL="1200150" lvl="2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2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Virtual and face-to-face appointment options available</a:t>
            </a: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10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9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52937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Academic Advising 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Center (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AAC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)</a:t>
            </a: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 lvl="2">
              <a:buClr>
                <a:srgbClr val="FFCC00"/>
              </a:buClr>
            </a:pPr>
            <a:endParaRPr lang="en-US" sz="9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11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 ACC provides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academic advising for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most students having earned between 0 – 59 credits, except for: 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Education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– 0 - 44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credits </a:t>
            </a: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Nursing –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0 - 29 credits</a:t>
            </a: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following majors are advised by the AAC Center upon entry and immediately transition to faculty advising during the first semester: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Computer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Science</a:t>
            </a: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Computer Technology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English</a:t>
            </a:r>
          </a:p>
          <a:p>
            <a:pPr marL="1657350" lvl="3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Social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Work</a:t>
            </a:r>
          </a:p>
          <a:p>
            <a:pPr lvl="3">
              <a:buClr>
                <a:srgbClr val="FFCC00"/>
              </a:buClr>
            </a:pPr>
            <a:endParaRPr lang="en-US" sz="1000" b="1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60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70" y="43503"/>
            <a:ext cx="9144000" cy="78201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-53300" y="4094470"/>
            <a:ext cx="9144000" cy="9144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5400000" flipV="1">
            <a:off x="2450000" y="3881751"/>
            <a:ext cx="4367370" cy="4571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3889" y="1283096"/>
            <a:ext cx="3331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College of Arts and Sciences</a:t>
            </a: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3889" y="4185910"/>
            <a:ext cx="2487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College of </a:t>
            </a:r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Education</a:t>
            </a: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9339" y="1308152"/>
            <a:ext cx="2507505" cy="379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College of </a:t>
            </a:r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Business</a:t>
            </a: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18968" y="4235515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College of </a:t>
            </a:r>
            <a:r>
              <a:rPr lang="en-US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Professional Studies</a:t>
            </a: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8688" y="1720925"/>
            <a:ext cx="2096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Bio-Informatics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Chemistry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Communications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Computer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Computer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English &amp; Modern Languages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2149524" y="1726094"/>
            <a:ext cx="25070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Fine Arts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History &amp;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Mathematics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Science Education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Theatre Arts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Visual Communications &amp; Digital Media Arts (VCDMA)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4656544" y="1720925"/>
            <a:ext cx="281105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Business Administration</a:t>
            </a:r>
          </a:p>
          <a:p>
            <a:r>
              <a:rPr lang="en-US" sz="1600" b="1" dirty="0" smtClean="0"/>
              <a:t>         Concentrations: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Accounting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Banking &amp; Finance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Business Information Systems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Data Analytics</a:t>
            </a:r>
          </a:p>
          <a:p>
            <a:pPr lvl="2"/>
            <a:endParaRPr lang="en-US" sz="1600" b="1" dirty="0" smtClean="0"/>
          </a:p>
          <a:p>
            <a:r>
              <a:rPr lang="en-US" sz="1600" b="1" dirty="0" smtClean="0"/>
              <a:t>		</a:t>
            </a:r>
            <a:endParaRPr 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75299" y="4653366"/>
            <a:ext cx="3482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Early Childhood/Special Education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Elementary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Sport Management</a:t>
            </a:r>
            <a:endParaRPr lang="en-US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406450" y="4604847"/>
            <a:ext cx="2796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Child &amp; Adolescent Studies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Criminal Justice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Nursing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Psychology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Social Work</a:t>
            </a:r>
            <a:endParaRPr lang="en-U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Sociology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6579" y="874580"/>
            <a:ext cx="9079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Colleges &amp; Majors 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-13854" y="6133315"/>
            <a:ext cx="9157854" cy="707886"/>
          </a:xfrm>
          <a:prstGeom prst="rect">
            <a:avLst/>
          </a:prstGeom>
          <a:solidFill>
            <a:srgbClr val="FFCC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             Degrees Offered:               Bachelor of Arts, B. A</a:t>
            </a:r>
          </a:p>
          <a:p>
            <a:pPr algn="ctr"/>
            <a:r>
              <a:rPr lang="en-US" sz="2000" b="1" dirty="0" smtClean="0"/>
              <a:t>     Bachelor of Science, B. S. </a:t>
            </a:r>
            <a:endParaRPr lang="en-US" sz="2000" b="1" dirty="0"/>
          </a:p>
        </p:txBody>
      </p:sp>
      <p:sp>
        <p:nvSpPr>
          <p:cNvPr id="2" name="Rectangle 1"/>
          <p:cNvSpPr/>
          <p:nvPr/>
        </p:nvSpPr>
        <p:spPr>
          <a:xfrm>
            <a:off x="7148073" y="2179426"/>
            <a:ext cx="1942627" cy="2014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General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Small Business/ Entrepreneurship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99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220200" cy="565077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Student Classification </a:t>
            </a:r>
          </a:p>
          <a:p>
            <a:pPr lvl="3" fontAlgn="base">
              <a:spcBef>
                <a:spcPct val="20000"/>
              </a:spcBef>
              <a:spcAft>
                <a:spcPct val="0"/>
              </a:spcAft>
            </a:pPr>
            <a:endParaRPr lang="en-US" sz="1000" kern="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3"/>
            <a:r>
              <a:rPr lang="en-US" sz="3500" dirty="0">
                <a:latin typeface="Arial" pitchFamily="34" charset="0"/>
                <a:cs typeface="Arial" pitchFamily="34" charset="0"/>
              </a:rPr>
              <a:t>Freshman	             0 – 29 credits</a:t>
            </a:r>
          </a:p>
          <a:p>
            <a:pPr lvl="3"/>
            <a:endParaRPr lang="en-US" sz="3500" dirty="0">
              <a:latin typeface="Arial" pitchFamily="34" charset="0"/>
              <a:cs typeface="Arial" pitchFamily="34" charset="0"/>
            </a:endParaRPr>
          </a:p>
          <a:p>
            <a:pPr lvl="3"/>
            <a:r>
              <a:rPr lang="en-US" sz="3500" dirty="0">
                <a:latin typeface="Arial" pitchFamily="34" charset="0"/>
                <a:cs typeface="Arial" pitchFamily="34" charset="0"/>
              </a:rPr>
              <a:t>Sophomore	    30 – 59 credits</a:t>
            </a:r>
          </a:p>
          <a:p>
            <a:pPr lvl="3"/>
            <a:endParaRPr lang="en-US" sz="3500" b="1" dirty="0">
              <a:latin typeface="Arial" pitchFamily="34" charset="0"/>
              <a:cs typeface="Arial" pitchFamily="34" charset="0"/>
            </a:endParaRPr>
          </a:p>
          <a:p>
            <a:pPr lvl="3"/>
            <a:r>
              <a:rPr lang="en-US" sz="3500" b="1" dirty="0">
                <a:latin typeface="Arial" pitchFamily="34" charset="0"/>
                <a:cs typeface="Arial" pitchFamily="34" charset="0"/>
              </a:rPr>
              <a:t>Junior		           60 – 89 credits</a:t>
            </a:r>
          </a:p>
          <a:p>
            <a:pPr lvl="3"/>
            <a:endParaRPr lang="en-US" sz="3500" b="1" dirty="0">
              <a:latin typeface="Arial" pitchFamily="34" charset="0"/>
              <a:cs typeface="Arial" pitchFamily="34" charset="0"/>
            </a:endParaRPr>
          </a:p>
          <a:p>
            <a:pPr lvl="3"/>
            <a:r>
              <a:rPr lang="en-US" sz="3500" b="1" dirty="0">
                <a:latin typeface="Arial" pitchFamily="34" charset="0"/>
                <a:cs typeface="Arial" pitchFamily="34" charset="0"/>
              </a:rPr>
              <a:t>Senior		    90 – 120 credits</a:t>
            </a: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4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220200" cy="57400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FFCC00"/>
              </a:buClr>
            </a:pPr>
            <a:r>
              <a:rPr lang="en-US" sz="32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FINISH IN 4 INITIATIVE </a:t>
            </a:r>
          </a:p>
          <a:p>
            <a:pPr lvl="3" fontAlgn="base">
              <a:spcBef>
                <a:spcPct val="20000"/>
              </a:spcBef>
              <a:spcAft>
                <a:spcPct val="0"/>
              </a:spcAft>
            </a:pPr>
            <a:endParaRPr lang="en-US" sz="1000" kern="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Recommended Credit Load =       15 credits </a:t>
            </a:r>
          </a:p>
          <a:p>
            <a:pPr lvl="3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kern="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p/ semester</a:t>
            </a: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Minimum full time load =               12 credits p/semester</a:t>
            </a: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Part-time load =                           &lt; 12 credits p/semester</a:t>
            </a: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b="1" kern="0" dirty="0">
                <a:latin typeface="Arial" pitchFamily="34" charset="0"/>
                <a:cs typeface="Arial" pitchFamily="34" charset="0"/>
              </a:rPr>
              <a:t>Maximum Credit Load =                 18 credits p/semester</a:t>
            </a:r>
          </a:p>
          <a:p>
            <a:pPr lvl="3" fontAlgn="base">
              <a:spcBef>
                <a:spcPct val="20000"/>
              </a:spcBef>
              <a:spcAft>
                <a:spcPct val="0"/>
              </a:spcAft>
            </a:pPr>
            <a:endParaRPr lang="en-US" sz="2400" b="1" kern="0" dirty="0">
              <a:latin typeface="Arial" pitchFamily="34" charset="0"/>
              <a:cs typeface="Arial" pitchFamily="34" charset="0"/>
            </a:endParaRPr>
          </a:p>
          <a:p>
            <a:pPr lvl="3" fontAlgn="base">
              <a:spcBef>
                <a:spcPct val="20000"/>
              </a:spcBef>
              <a:spcAft>
                <a:spcPct val="0"/>
              </a:spcAft>
            </a:pPr>
            <a:r>
              <a:rPr lang="en-US" b="1" kern="0" dirty="0">
                <a:latin typeface="Arial" pitchFamily="34" charset="0"/>
                <a:cs typeface="Arial" pitchFamily="34" charset="0"/>
              </a:rPr>
              <a:t>With GPA of 3.5 and 30 credits completed at BSU, students may take up to 21 credits p/semester with permission of College Dean</a:t>
            </a: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</a:pP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21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56515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" y="-152400"/>
            <a:ext cx="9144000" cy="9906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051779"/>
              </p:ext>
            </p:extLst>
          </p:nvPr>
        </p:nvGraphicFramePr>
        <p:xfrm>
          <a:off x="11876" y="853440"/>
          <a:ext cx="9132124" cy="699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6062">
                  <a:extLst>
                    <a:ext uri="{9D8B030D-6E8A-4147-A177-3AD203B41FA5}">
                      <a16:colId xmlns:a16="http://schemas.microsoft.com/office/drawing/2014/main" val="837198778"/>
                    </a:ext>
                  </a:extLst>
                </a:gridCol>
                <a:gridCol w="4566062">
                  <a:extLst>
                    <a:ext uri="{9D8B030D-6E8A-4147-A177-3AD203B41FA5}">
                      <a16:colId xmlns:a16="http://schemas.microsoft.com/office/drawing/2014/main" val="372009852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General Education Requirements</a:t>
                      </a:r>
                      <a:endParaRPr lang="en-US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6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English 101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42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English 102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5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   Arts &amp; Humanities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30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                  Social</a:t>
                      </a:r>
                      <a:r>
                        <a:rPr lang="en-US" baseline="0" dirty="0" smtClean="0"/>
                        <a:t> &amp; Behavioral Science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credits 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682817"/>
                  </a:ext>
                </a:extLst>
              </a:tr>
              <a:tr h="41656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Natural Science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– 8</a:t>
                      </a:r>
                      <a:r>
                        <a:rPr lang="en-US" baseline="0" dirty="0" smtClean="0"/>
                        <a:t>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65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Mathematics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81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Technology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01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                  Free</a:t>
                      </a:r>
                      <a:r>
                        <a:rPr lang="en-US" baseline="0" dirty="0" smtClean="0"/>
                        <a:t> Gen Ed Requirements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751081"/>
                  </a:ext>
                </a:extLst>
              </a:tr>
              <a:tr h="396240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Institutional Requirements: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2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              Health</a:t>
                      </a:r>
                      <a:r>
                        <a:rPr lang="en-US" baseline="0" dirty="0" smtClean="0"/>
                        <a:t> &amp; Wellness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08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              Freshman Seminar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credits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841124"/>
                  </a:ext>
                </a:extLst>
              </a:tr>
              <a:tr h="340360">
                <a:tc gridSpan="2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0567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C00000"/>
                          </a:solidFill>
                        </a:rPr>
                        <a:t>Core (Major) Requirements: 74 – 78 credits</a:t>
                      </a:r>
                    </a:p>
                    <a:p>
                      <a:pPr algn="ctr"/>
                      <a:endParaRPr lang="en-US" sz="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1729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Total Baccalaureate Degree requirement: 120 credits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sz="100" b="1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8512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Know your program of study – the catalog you enter under is your </a:t>
                      </a:r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contract </a:t>
                      </a:r>
                      <a:r>
                        <a:rPr lang="en-US" sz="1800" b="1" dirty="0" smtClean="0"/>
                        <a:t>with the University!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88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72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81000"/>
            <a:ext cx="6553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6600" b="1" dirty="0"/>
          </a:p>
          <a:p>
            <a:pPr algn="ctr"/>
            <a:r>
              <a:rPr lang="en-US" sz="6600" b="1" dirty="0" smtClean="0"/>
              <a:t>Academic Policies</a:t>
            </a:r>
            <a:endParaRPr lang="en-US" sz="6600" b="1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9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562615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C00000"/>
                </a:solidFill>
                <a:latin typeface="+mj-lt"/>
                <a:cs typeface="Arial" pitchFamily="34" charset="0"/>
              </a:rPr>
              <a:t>Important Academic Polices 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b="1" kern="0" dirty="0">
                <a:cs typeface="Arial" pitchFamily="34" charset="0"/>
              </a:rPr>
              <a:t>Unsatisfactory Academic Performance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</a:pPr>
            <a:endParaRPr lang="en-US" sz="2000" b="1" kern="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</a:pPr>
            <a:r>
              <a:rPr lang="en-US" sz="2000" b="1" kern="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sz="2000" b="1" kern="0" dirty="0">
                <a:latin typeface="Arial" pitchFamily="34" charset="0"/>
                <a:cs typeface="Arial" pitchFamily="34" charset="0"/>
              </a:rPr>
              <a:t>Students </a:t>
            </a:r>
            <a:r>
              <a:rPr lang="en-US" sz="2000" b="1" kern="0" dirty="0" smtClean="0">
                <a:latin typeface="Arial" pitchFamily="34" charset="0"/>
                <a:cs typeface="Arial" pitchFamily="34" charset="0"/>
              </a:rPr>
              <a:t>earning </a:t>
            </a:r>
            <a:r>
              <a:rPr lang="en-US" sz="2000" b="1" kern="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b="1" kern="0" dirty="0" smtClean="0">
                <a:latin typeface="Arial" pitchFamily="34" charset="0"/>
                <a:cs typeface="Arial" pitchFamily="34" charset="0"/>
              </a:rPr>
              <a:t>cumulative (cum) GPA of  2.0 or less are placed on:</a:t>
            </a:r>
            <a:endParaRPr lang="en-US" sz="2000" b="1" kern="0" dirty="0">
              <a:latin typeface="Arial" pitchFamily="34" charset="0"/>
              <a:cs typeface="Arial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000" b="1" kern="0" dirty="0">
              <a:latin typeface="Arial" pitchFamily="34" charset="0"/>
              <a:cs typeface="Arial" pitchFamily="34" charset="0"/>
            </a:endParaRP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800" b="1" kern="0" dirty="0">
                <a:cs typeface="Arial" pitchFamily="34" charset="0"/>
              </a:rPr>
              <a:t>Academic Warning:     </a:t>
            </a:r>
            <a:r>
              <a:rPr lang="en-US" sz="2800" b="1" kern="0" dirty="0" smtClean="0">
                <a:cs typeface="Arial" pitchFamily="34" charset="0"/>
              </a:rPr>
              <a:t>after one semester below a 2.0 				                cum </a:t>
            </a:r>
            <a:r>
              <a:rPr lang="en-US" sz="2800" b="1" kern="0" dirty="0" err="1" smtClean="0">
                <a:cs typeface="Arial" pitchFamily="34" charset="0"/>
              </a:rPr>
              <a:t>gpa</a:t>
            </a:r>
            <a:endParaRPr lang="en-US" sz="1400" b="1" kern="0" dirty="0">
              <a:cs typeface="Arial" pitchFamily="34" charset="0"/>
            </a:endParaRP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800" b="1" kern="0" dirty="0">
                <a:cs typeface="Arial" pitchFamily="34" charset="0"/>
              </a:rPr>
              <a:t>Academic Probation:  </a:t>
            </a:r>
            <a:r>
              <a:rPr lang="en-US" sz="2800" b="1" kern="0" dirty="0" smtClean="0">
                <a:cs typeface="Arial" pitchFamily="34" charset="0"/>
              </a:rPr>
              <a:t>after two consecutive semesters    				     below a 2.0 cum </a:t>
            </a:r>
            <a:r>
              <a:rPr lang="en-US" sz="2800" b="1" kern="0" dirty="0" err="1" smtClean="0">
                <a:cs typeface="Arial" pitchFamily="34" charset="0"/>
              </a:rPr>
              <a:t>gpa</a:t>
            </a:r>
            <a:r>
              <a:rPr lang="en-US" sz="2800" b="1" kern="0" dirty="0" smtClean="0">
                <a:cs typeface="Arial" pitchFamily="34" charset="0"/>
              </a:rPr>
              <a:t>                      </a:t>
            </a:r>
            <a:endParaRPr lang="en-US" sz="2800" b="1" kern="0" dirty="0">
              <a:cs typeface="Arial" pitchFamily="34" charset="0"/>
            </a:endParaRPr>
          </a:p>
          <a:p>
            <a:pPr lvl="1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</a:pPr>
            <a:endParaRPr lang="en-US" sz="1100" b="1" kern="0" dirty="0">
              <a:cs typeface="Arial" pitchFamily="34" charset="0"/>
            </a:endParaRP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800" b="1" kern="0" dirty="0">
                <a:cs typeface="Arial" pitchFamily="34" charset="0"/>
              </a:rPr>
              <a:t>Academic Dismissal:  </a:t>
            </a:r>
            <a:r>
              <a:rPr lang="en-US" sz="2800" b="1" kern="0" dirty="0" smtClean="0">
                <a:cs typeface="Arial" pitchFamily="34" charset="0"/>
              </a:rPr>
              <a:t> after </a:t>
            </a:r>
            <a:r>
              <a:rPr lang="en-US" sz="2800" b="1" kern="0" dirty="0">
                <a:cs typeface="Arial" pitchFamily="34" charset="0"/>
              </a:rPr>
              <a:t>three consecutive </a:t>
            </a:r>
            <a:r>
              <a:rPr lang="en-US" sz="2800" b="1" kern="0" dirty="0" smtClean="0">
                <a:cs typeface="Arial" pitchFamily="34" charset="0"/>
              </a:rPr>
              <a:t> semesters 				    below a 2.0 cum </a:t>
            </a:r>
            <a:r>
              <a:rPr lang="en-US" sz="2800" b="1" kern="0" dirty="0" err="1" smtClean="0">
                <a:cs typeface="Arial" pitchFamily="34" charset="0"/>
              </a:rPr>
              <a:t>gpa</a:t>
            </a:r>
            <a:r>
              <a:rPr lang="en-US" sz="2800" b="1" kern="0" dirty="0" smtClean="0">
                <a:cs typeface="Arial" pitchFamily="34" charset="0"/>
              </a:rPr>
              <a:t>        </a:t>
            </a:r>
            <a:r>
              <a:rPr lang="en-US" sz="2800" kern="0" dirty="0" smtClean="0">
                <a:cs typeface="Arial" pitchFamily="34" charset="0"/>
              </a:rPr>
              <a:t>     </a:t>
            </a:r>
            <a:r>
              <a:rPr lang="en-US" sz="2800" b="1" kern="0" dirty="0" smtClean="0">
                <a:cs typeface="Arial" pitchFamily="34" charset="0"/>
              </a:rPr>
              <a:t>                      </a:t>
            </a:r>
            <a:r>
              <a:rPr lang="en-US" sz="2400" b="1" kern="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	        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3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625863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C00000"/>
                </a:solidFill>
                <a:latin typeface="+mj-lt"/>
                <a:cs typeface="Arial" pitchFamily="34" charset="0"/>
              </a:rPr>
              <a:t>Important Academic Polices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latin typeface="+mj-lt"/>
                <a:cs typeface="Arial" pitchFamily="34" charset="0"/>
              </a:rPr>
              <a:t>Financial Aid:  Satisfactory Academic Progress (SAP) </a:t>
            </a:r>
          </a:p>
          <a:p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cs typeface="Arial" pitchFamily="34" charset="0"/>
              </a:rPr>
              <a:t>Students must maintain at least a 2.0 GPA each semester.</a:t>
            </a: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1050" b="1" dirty="0">
              <a:cs typeface="Arial" pitchFamily="34" charset="0"/>
            </a:endParaRP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cs typeface="Arial" pitchFamily="34" charset="0"/>
              </a:rPr>
              <a:t>Students must </a:t>
            </a:r>
            <a:r>
              <a:rPr lang="en-US" sz="2400" b="1" dirty="0">
                <a:solidFill>
                  <a:schemeClr val="accent2"/>
                </a:solidFill>
                <a:cs typeface="Arial" pitchFamily="34" charset="0"/>
              </a:rPr>
              <a:t>pass</a:t>
            </a:r>
            <a:r>
              <a:rPr lang="en-US" sz="2400" b="1" dirty="0">
                <a:cs typeface="Arial" pitchFamily="34" charset="0"/>
              </a:rPr>
              <a:t> at least 67% of credits </a:t>
            </a:r>
            <a:r>
              <a:rPr lang="en-US" sz="2400" b="1" u="sng" dirty="0">
                <a:solidFill>
                  <a:schemeClr val="accent2"/>
                </a:solidFill>
                <a:cs typeface="Arial" pitchFamily="34" charset="0"/>
              </a:rPr>
              <a:t>attempted</a:t>
            </a:r>
            <a:r>
              <a:rPr lang="en-US" sz="2400" b="1" dirty="0">
                <a:cs typeface="Arial" pitchFamily="34" charset="0"/>
              </a:rPr>
              <a:t> annually. </a:t>
            </a:r>
            <a:endParaRPr lang="en-US" sz="2400" b="1" dirty="0" smtClean="0">
              <a:cs typeface="Arial" pitchFamily="34" charset="0"/>
            </a:endParaRP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cs typeface="Arial" pitchFamily="34" charset="0"/>
            </a:endParaRP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 smtClean="0">
                <a:cs typeface="Arial" pitchFamily="34" charset="0"/>
              </a:rPr>
              <a:t>“F” grades, Withdrawals </a:t>
            </a:r>
            <a:r>
              <a:rPr lang="en-US" sz="2400" b="1" dirty="0">
                <a:cs typeface="Arial" pitchFamily="34" charset="0"/>
              </a:rPr>
              <a:t>and </a:t>
            </a:r>
            <a:r>
              <a:rPr lang="en-US" sz="2400" b="1" dirty="0" smtClean="0">
                <a:cs typeface="Arial" pitchFamily="34" charset="0"/>
              </a:rPr>
              <a:t>Audits are </a:t>
            </a:r>
            <a:r>
              <a:rPr lang="en-US" sz="2400" b="1" dirty="0" smtClean="0">
                <a:solidFill>
                  <a:schemeClr val="accent2"/>
                </a:solidFill>
                <a:cs typeface="Arial" pitchFamily="34" charset="0"/>
              </a:rPr>
              <a:t>attempts that count against you</a:t>
            </a:r>
            <a:r>
              <a:rPr lang="en-US" sz="2400" b="1" dirty="0" smtClean="0">
                <a:cs typeface="Arial" pitchFamily="34" charset="0"/>
              </a:rPr>
              <a:t>.</a:t>
            </a:r>
            <a:endParaRPr lang="en-US" sz="2400" b="1" dirty="0">
              <a:cs typeface="Arial" pitchFamily="34" charset="0"/>
            </a:endParaRP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1050" b="1" dirty="0">
              <a:cs typeface="Arial" pitchFamily="34" charset="0"/>
            </a:endParaRPr>
          </a:p>
          <a:p>
            <a:pPr marL="800100" lvl="1" indent="-3429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>
                <a:cs typeface="Arial" pitchFamily="34" charset="0"/>
              </a:rPr>
              <a:t>Maximum time frame to receive financial aid is 180 credits or</a:t>
            </a:r>
          </a:p>
          <a:p>
            <a:pPr lvl="1">
              <a:buClr>
                <a:srgbClr val="FFCC00"/>
              </a:buClr>
            </a:pPr>
            <a:r>
              <a:rPr lang="en-US" sz="2400" b="1" dirty="0">
                <a:cs typeface="Arial" pitchFamily="34" charset="0"/>
              </a:rPr>
              <a:t>     12 academic semesters, whichever occurs first.</a:t>
            </a:r>
          </a:p>
          <a:p>
            <a:pPr algn="ctr">
              <a:spcBef>
                <a:spcPts val="0"/>
              </a:spcBef>
              <a:buNone/>
            </a:pPr>
            <a:endParaRPr lang="en-US" sz="1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Failure to meet these standards may result in the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cancellation of all financial aid awards</a:t>
            </a:r>
          </a:p>
          <a:p>
            <a:pPr algn="ctr">
              <a:spcBef>
                <a:spcPts val="0"/>
              </a:spcBef>
              <a:buNone/>
            </a:pPr>
            <a:endPara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kern="0" dirty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	        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0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7011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Important Academic Policies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b="1" kern="0" dirty="0">
                <a:cs typeface="Arial" pitchFamily="34" charset="0"/>
              </a:rPr>
              <a:t>Academic Dishonesty </a:t>
            </a:r>
            <a:r>
              <a:rPr lang="en-US" sz="2800" kern="0" dirty="0">
                <a:cs typeface="Arial" pitchFamily="34" charset="0"/>
              </a:rPr>
              <a:t>includes  these offenses and can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kern="0" dirty="0">
                <a:cs typeface="Arial" pitchFamily="34" charset="0"/>
              </a:rPr>
              <a:t>carry serious penalties:</a:t>
            </a:r>
          </a:p>
          <a:p>
            <a:pPr marL="800100" lvl="1" indent="-342900" fontAlgn="base">
              <a:spcBef>
                <a:spcPct val="20000"/>
              </a:spcBef>
              <a:spcAft>
                <a:spcPct val="0"/>
              </a:spcAft>
            </a:pPr>
            <a:endParaRPr lang="en-US" sz="1000" b="1" kern="0" dirty="0">
              <a:latin typeface="Arial" pitchFamily="34" charset="0"/>
              <a:cs typeface="Arial" pitchFamily="34" charset="0"/>
            </a:endParaRP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kern="0" dirty="0">
                <a:cs typeface="Arial" pitchFamily="34" charset="0"/>
              </a:rPr>
              <a:t>Plagiarism	</a:t>
            </a:r>
            <a:r>
              <a:rPr lang="en-US" sz="2400" b="1" kern="0" dirty="0" smtClean="0">
                <a:cs typeface="Arial" pitchFamily="34" charset="0"/>
              </a:rPr>
              <a:t>-  </a:t>
            </a:r>
            <a:r>
              <a:rPr lang="en-US" sz="2400" b="1" kern="0" dirty="0" smtClean="0">
                <a:solidFill>
                  <a:schemeClr val="accent2"/>
                </a:solidFill>
                <a:cs typeface="Arial" pitchFamily="34" charset="0"/>
              </a:rPr>
              <a:t>the most reported offense  </a:t>
            </a:r>
          </a:p>
          <a:p>
            <a:pPr marL="1714500" lvl="3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kern="0" dirty="0" smtClean="0">
                <a:solidFill>
                  <a:schemeClr val="accent2"/>
                </a:solidFill>
                <a:cs typeface="Arial" pitchFamily="34" charset="0"/>
              </a:rPr>
              <a:t>   </a:t>
            </a:r>
            <a:r>
              <a:rPr lang="en-US" sz="2400" b="1" kern="0" dirty="0" smtClean="0">
                <a:cs typeface="Arial" pitchFamily="34" charset="0"/>
              </a:rPr>
              <a:t>Improper or no acknowledgement </a:t>
            </a:r>
            <a:r>
              <a:rPr lang="en-US" sz="2400" b="1" kern="0" dirty="0">
                <a:cs typeface="Arial" pitchFamily="34" charset="0"/>
              </a:rPr>
              <a:t>of sources</a:t>
            </a: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kern="0" dirty="0" smtClean="0">
                <a:cs typeface="Arial" pitchFamily="34" charset="0"/>
              </a:rPr>
              <a:t>Cheating </a:t>
            </a:r>
            <a:r>
              <a:rPr lang="en-US" sz="2400" b="1" kern="0" dirty="0">
                <a:cs typeface="Arial" pitchFamily="34" charset="0"/>
              </a:rPr>
              <a:t>on exams  </a:t>
            </a: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kern="0" dirty="0">
                <a:cs typeface="Arial" pitchFamily="34" charset="0"/>
              </a:rPr>
              <a:t>Unauthorized Collaboration</a:t>
            </a:r>
          </a:p>
          <a:p>
            <a:pPr marL="1257300" lvl="2" indent="-34290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kern="0" dirty="0" smtClean="0">
                <a:cs typeface="Arial" pitchFamily="34" charset="0"/>
              </a:rPr>
              <a:t>Submitting </a:t>
            </a:r>
            <a:r>
              <a:rPr lang="en-US" sz="2400" b="1" kern="0" dirty="0">
                <a:cs typeface="Arial" pitchFamily="34" charset="0"/>
              </a:rPr>
              <a:t>duplicate assignments in more than one class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endParaRPr lang="en-US" sz="1400" b="1" i="1" kern="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i="1" kern="0" dirty="0">
                <a:cs typeface="Arial" pitchFamily="34" charset="0"/>
              </a:rPr>
              <a:t>Each faculty member deals directly with academic infractions.  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400" b="1" i="1" kern="0" dirty="0">
                <a:cs typeface="Arial" pitchFamily="34" charset="0"/>
              </a:rPr>
              <a:t>Penalties can range from failing the assignment, failing the course, suspension, or dismissal.</a:t>
            </a:r>
            <a:endParaRPr lang="en-US" sz="3600" b="1" dirty="0">
              <a:cs typeface="Arial" pitchFamily="34" charset="0"/>
            </a:endParaRP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lvl="3">
              <a:lnSpc>
                <a:spcPct val="150000"/>
              </a:lnSpc>
            </a:pP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2">
              <a:lnSpc>
                <a:spcPct val="150000"/>
              </a:lnSpc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82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200" y="1371600"/>
            <a:ext cx="9372600" cy="64325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sz="2800" b="1" kern="0" dirty="0">
                <a:solidFill>
                  <a:srgbClr val="C00000"/>
                </a:solidFill>
                <a:latin typeface="+mj-lt"/>
                <a:cs typeface="Arial" pitchFamily="34" charset="0"/>
              </a:rPr>
              <a:t>Important Academic Polices 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endParaRPr lang="en-US" sz="1100" b="1" kern="0" dirty="0">
              <a:cs typeface="Arial" pitchFamily="34" charset="0"/>
            </a:endParaRPr>
          </a:p>
          <a:p>
            <a:pPr lvl="2">
              <a:buClr>
                <a:srgbClr val="FFCC00"/>
              </a:buClr>
            </a:pPr>
            <a:r>
              <a:rPr lang="en-US" sz="2800" b="1" dirty="0" smtClean="0">
                <a:cs typeface="Arial" pitchFamily="34" charset="0"/>
              </a:rPr>
              <a:t>Class attendance and participation is mandatory.</a:t>
            </a:r>
          </a:p>
          <a:p>
            <a:pPr lvl="2">
              <a:buClr>
                <a:srgbClr val="FFCC00"/>
              </a:buClr>
            </a:pPr>
            <a:endParaRPr lang="en-US" sz="1400" b="1" dirty="0">
              <a:cs typeface="Arial" pitchFamily="34" charset="0"/>
            </a:endParaRPr>
          </a:p>
          <a:p>
            <a:pPr lvl="2">
              <a:buClr>
                <a:srgbClr val="FFCC00"/>
              </a:buClr>
            </a:pPr>
            <a:r>
              <a:rPr lang="en-US" sz="2800" b="1" dirty="0" smtClean="0">
                <a:cs typeface="Arial" pitchFamily="34" charset="0"/>
              </a:rPr>
              <a:t>Failure </a:t>
            </a:r>
            <a:r>
              <a:rPr lang="en-US" sz="2800" b="1" dirty="0">
                <a:cs typeface="Arial" pitchFamily="34" charset="0"/>
              </a:rPr>
              <a:t>to officially </a:t>
            </a:r>
            <a:r>
              <a:rPr lang="en-US" sz="2800" b="1" dirty="0" smtClean="0">
                <a:cs typeface="Arial" pitchFamily="34" charset="0"/>
              </a:rPr>
              <a:t>withdraw from a class you are no longer attending will </a:t>
            </a:r>
            <a:r>
              <a:rPr lang="en-US" sz="2800" b="1" dirty="0">
                <a:cs typeface="Arial" pitchFamily="34" charset="0"/>
              </a:rPr>
              <a:t>result in </a:t>
            </a:r>
            <a:r>
              <a:rPr lang="en-US" sz="2800" b="1" dirty="0" smtClean="0">
                <a:cs typeface="Arial" pitchFamily="34" charset="0"/>
              </a:rPr>
              <a:t>a grade of </a:t>
            </a:r>
            <a:r>
              <a:rPr lang="en-US" sz="2800" b="1" dirty="0">
                <a:cs typeface="Arial" pitchFamily="34" charset="0"/>
              </a:rPr>
              <a:t>“F</a:t>
            </a:r>
            <a:r>
              <a:rPr lang="en-US" sz="2800" b="1" dirty="0" smtClean="0">
                <a:cs typeface="Arial" pitchFamily="34" charset="0"/>
              </a:rPr>
              <a:t>”. </a:t>
            </a:r>
            <a:r>
              <a:rPr lang="en-US" sz="2400" b="1" kern="0" dirty="0" smtClean="0">
                <a:solidFill>
                  <a:srgbClr val="4F81BD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        </a:t>
            </a:r>
            <a:endParaRPr lang="en-US" sz="2400" b="1" kern="0" dirty="0">
              <a:solidFill>
                <a:srgbClr val="4F81BD">
                  <a:lumMod val="50000"/>
                </a:srgb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1371600" lvl="2" indent="-4572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 smtClean="0">
                <a:cs typeface="Arial" pitchFamily="34" charset="0"/>
              </a:rPr>
              <a:t>You have up to 10 weeks from the start of the semester to withdraw from a 16 week course.</a:t>
            </a:r>
          </a:p>
          <a:p>
            <a:pPr marL="1371600" lvl="2" indent="-45720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1200" b="1" dirty="0" smtClean="0">
              <a:cs typeface="Arial" pitchFamily="34" charset="0"/>
            </a:endParaRPr>
          </a:p>
          <a:p>
            <a:pPr marL="1371600" lvl="2" indent="-4572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 smtClean="0">
                <a:cs typeface="Arial" pitchFamily="34" charset="0"/>
              </a:rPr>
              <a:t>Withdrawals are a self-service function. Log into Bulldog Connection to process a class drop.</a:t>
            </a:r>
          </a:p>
          <a:p>
            <a:pPr marL="1371600" lvl="2" indent="-45720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1000" b="1" dirty="0" smtClean="0">
              <a:cs typeface="Arial" pitchFamily="34" charset="0"/>
            </a:endParaRPr>
          </a:p>
          <a:p>
            <a:pPr marL="1371600" lvl="2" indent="-457200"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dirty="0" smtClean="0">
                <a:cs typeface="Arial" pitchFamily="34" charset="0"/>
              </a:rPr>
              <a:t>Should you decide to leave the University while enrolled in classes complete an official 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Withdrawal Data Sheet, obtain appropriate signatures </a:t>
            </a:r>
            <a:r>
              <a:rPr lang="en-US" sz="2400" b="1" dirty="0" smtClean="0">
                <a:cs typeface="Arial" pitchFamily="34" charset="0"/>
              </a:rPr>
              <a:t>and submit to the Registrar’s office.</a:t>
            </a:r>
            <a:endParaRPr lang="en-US" sz="2400" b="1" dirty="0">
              <a:cs typeface="Arial" pitchFamily="34" charset="0"/>
            </a:endParaRPr>
          </a:p>
          <a:p>
            <a:pPr marL="1371600" lvl="2" indent="-45720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800" b="1" dirty="0">
              <a:cs typeface="Arial" pitchFamily="34" charset="0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8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6553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Things to Know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34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949"/>
            <a:ext cx="9144000" cy="67556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English &amp; Math Placement</a:t>
            </a: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600"/>
              </a:spcAft>
              <a:buClr>
                <a:srgbClr val="FFCC00"/>
              </a:buClr>
            </a:pPr>
            <a:endParaRPr lang="en-US" sz="800" kern="0" dirty="0" smtClean="0">
              <a:latin typeface="Arial" pitchFamily="34" charset="0"/>
              <a:cs typeface="Arial" pitchFamily="34" charset="0"/>
            </a:endParaRPr>
          </a:p>
          <a:p>
            <a:pPr algn="ctr">
              <a:spcAft>
                <a:spcPts val="600"/>
              </a:spcAft>
              <a:buClr>
                <a:srgbClr val="FFCC00"/>
              </a:buClr>
            </a:pP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Fall 2021 admits </a:t>
            </a:r>
            <a:r>
              <a:rPr lang="en-US" sz="2400" b="1" i="1" u="sng" kern="0" dirty="0" smtClean="0">
                <a:latin typeface="Arial" pitchFamily="34" charset="0"/>
                <a:cs typeface="Arial" pitchFamily="34" charset="0"/>
              </a:rPr>
              <a:t>will not </a:t>
            </a: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take placement exams</a:t>
            </a:r>
          </a:p>
          <a:p>
            <a:pPr algn="ctr">
              <a:spcAft>
                <a:spcPts val="600"/>
              </a:spcAft>
              <a:buClr>
                <a:srgbClr val="FFCC00"/>
              </a:buClr>
            </a:pPr>
            <a:endParaRPr lang="en-US" sz="10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All new freshman will enroll in college-level ENGL 101</a:t>
            </a:r>
          </a:p>
          <a:p>
            <a:pPr algn="ctr">
              <a:spcAft>
                <a:spcPts val="600"/>
              </a:spcAft>
              <a:buClr>
                <a:srgbClr val="FFCC00"/>
              </a:buClr>
            </a:pPr>
            <a:endParaRPr lang="en-US" sz="8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r>
              <a:rPr lang="en-US" sz="2400" b="1" kern="0" dirty="0" smtClean="0">
                <a:latin typeface="Arial" pitchFamily="34" charset="0"/>
                <a:cs typeface="Arial" pitchFamily="34" charset="0"/>
              </a:rPr>
              <a:t>Math placement </a:t>
            </a:r>
            <a:r>
              <a:rPr lang="en-US" sz="2400" kern="0" dirty="0" smtClean="0">
                <a:latin typeface="Arial" pitchFamily="34" charset="0"/>
                <a:cs typeface="Arial" pitchFamily="34" charset="0"/>
              </a:rPr>
              <a:t>is based on your high school cumulative GPA:</a:t>
            </a: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kern="0" dirty="0" smtClean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13" y="2707164"/>
            <a:ext cx="8650974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14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1295400"/>
            <a:ext cx="9448800" cy="55861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Next Steps…</a:t>
            </a: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>
              <a:buClr>
                <a:srgbClr val="FFCC00"/>
              </a:buClr>
            </a:pPr>
            <a:endParaRPr lang="en-US" sz="3200" b="1" dirty="0">
              <a:latin typeface="+mj-lt"/>
              <a:cs typeface="Arial" pitchFamily="34" charset="0"/>
            </a:endParaRPr>
          </a:p>
          <a:p>
            <a:pPr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51934087"/>
              </p:ext>
            </p:extLst>
          </p:nvPr>
        </p:nvGraphicFramePr>
        <p:xfrm>
          <a:off x="76200" y="1828800"/>
          <a:ext cx="8915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94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1295400"/>
            <a:ext cx="9448800" cy="55861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Next Steps…continued</a:t>
            </a: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b="1" dirty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>
              <a:buClr>
                <a:srgbClr val="FFCC00"/>
              </a:buClr>
            </a:pPr>
            <a:endParaRPr lang="en-US" sz="3200" b="1" dirty="0">
              <a:latin typeface="+mj-lt"/>
              <a:cs typeface="Arial" pitchFamily="34" charset="0"/>
            </a:endParaRPr>
          </a:p>
          <a:p>
            <a:pPr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</a:p>
          <a:p>
            <a:pPr marL="285750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lvl="2">
              <a:lnSpc>
                <a:spcPct val="150000"/>
              </a:lnSpc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72389735"/>
              </p:ext>
            </p:extLst>
          </p:nvPr>
        </p:nvGraphicFramePr>
        <p:xfrm>
          <a:off x="76200" y="1828799"/>
          <a:ext cx="8915400" cy="5052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2" t="10621" r="10902" b="11559"/>
          <a:stretch/>
        </p:blipFill>
        <p:spPr>
          <a:xfrm>
            <a:off x="6172200" y="3886200"/>
            <a:ext cx="2195945" cy="218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17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855" y="1600200"/>
            <a:ext cx="9130145" cy="51552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r>
              <a:rPr lang="en-US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Important Dates to Remember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30: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First Day of Classes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August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30 – Sept 10: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Late Registration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September 10: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Last Day to Add/Drop a 16 week class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September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15: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	Fall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2021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Convocation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18-22: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Mid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-Term Exams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</a:t>
            </a:r>
            <a:r>
              <a:rPr lang="en-US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25: </a:t>
            </a:r>
            <a:r>
              <a:rPr 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Academic Advising Begins (Academic Advising Center)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(pending):	Academic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Advising in the Departments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(pending):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Winter/Spring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Registration Opens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(pending):       Last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 to Audit or Withdraw for class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December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(pending):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	Last Day of Classes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(pending):       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Final Exams</a:t>
            </a:r>
          </a:p>
        </p:txBody>
      </p:sp>
    </p:spTree>
    <p:extLst>
      <p:ext uri="{BB962C8B-B14F-4D97-AF65-F5344CB8AC3E}">
        <p14:creationId xmlns:p14="http://schemas.microsoft.com/office/powerpoint/2010/main" val="427907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52400" y="1447800"/>
            <a:ext cx="9601200" cy="5638467"/>
          </a:xfrm>
          <a:custGeom>
            <a:avLst/>
            <a:gdLst>
              <a:gd name="connsiteX0" fmla="*/ 0 w 9144000"/>
              <a:gd name="connsiteY0" fmla="*/ 0 h 5478423"/>
              <a:gd name="connsiteX1" fmla="*/ 9144000 w 9144000"/>
              <a:gd name="connsiteY1" fmla="*/ 0 h 5478423"/>
              <a:gd name="connsiteX2" fmla="*/ 9144000 w 9144000"/>
              <a:gd name="connsiteY2" fmla="*/ 5478423 h 5478423"/>
              <a:gd name="connsiteX3" fmla="*/ 0 w 9144000"/>
              <a:gd name="connsiteY3" fmla="*/ 5478423 h 5478423"/>
              <a:gd name="connsiteX4" fmla="*/ 0 w 9144000"/>
              <a:gd name="connsiteY4" fmla="*/ 0 h 5478423"/>
              <a:gd name="connsiteX0" fmla="*/ 0 w 9144000"/>
              <a:gd name="connsiteY0" fmla="*/ 0 h 5478423"/>
              <a:gd name="connsiteX1" fmla="*/ 6262254 w 9144000"/>
              <a:gd name="connsiteY1" fmla="*/ 1 h 5478423"/>
              <a:gd name="connsiteX2" fmla="*/ 9144000 w 9144000"/>
              <a:gd name="connsiteY2" fmla="*/ 0 h 5478423"/>
              <a:gd name="connsiteX3" fmla="*/ 9144000 w 9144000"/>
              <a:gd name="connsiteY3" fmla="*/ 5478423 h 5478423"/>
              <a:gd name="connsiteX4" fmla="*/ 0 w 9144000"/>
              <a:gd name="connsiteY4" fmla="*/ 5478423 h 5478423"/>
              <a:gd name="connsiteX5" fmla="*/ 0 w 9144000"/>
              <a:gd name="connsiteY5" fmla="*/ 0 h 5478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478423">
                <a:moveTo>
                  <a:pt x="0" y="0"/>
                </a:moveTo>
                <a:lnTo>
                  <a:pt x="6262254" y="1"/>
                </a:lnTo>
                <a:lnTo>
                  <a:pt x="9144000" y="0"/>
                </a:lnTo>
                <a:lnTo>
                  <a:pt x="9144000" y="5478423"/>
                </a:lnTo>
                <a:lnTo>
                  <a:pt x="0" y="547842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endParaRPr lang="en-US" sz="1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buNone/>
            </a:pPr>
            <a:endParaRPr lang="en-US" sz="24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>
              <a:buNone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None/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dirty="0">
                <a:latin typeface="Arial" pitchFamily="34" charset="0"/>
                <a:cs typeface="Arial" pitchFamily="34" charset="0"/>
              </a:rPr>
              <a:t>          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endParaRPr lang="en-US" sz="800" b="1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15059142"/>
              </p:ext>
            </p:extLst>
          </p:nvPr>
        </p:nvGraphicFramePr>
        <p:xfrm>
          <a:off x="190500" y="1447800"/>
          <a:ext cx="8915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346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188273"/>
            <a:ext cx="1292225" cy="7303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188273"/>
            <a:ext cx="6693988" cy="749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4413" y="1905000"/>
            <a:ext cx="731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Attendance Check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205967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to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371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" y="1219200"/>
            <a:ext cx="9113520" cy="59862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buClr>
                <a:srgbClr val="FFCC00"/>
              </a:buClr>
            </a:pPr>
            <a:endParaRPr lang="en-US" dirty="0" smtClean="0">
              <a:latin typeface="Arial Black" panose="020B0A04020102020204" pitchFamily="34" charset="0"/>
            </a:endParaRPr>
          </a:p>
          <a:p>
            <a:pPr algn="ctr">
              <a:buClr>
                <a:srgbClr val="FFCC00"/>
              </a:buClr>
            </a:pPr>
            <a:r>
              <a:rPr lang="en-US" sz="3200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Thank you for attending!</a:t>
            </a:r>
            <a:r>
              <a:rPr lang="en-US" sz="3200" dirty="0" smtClean="0">
                <a:latin typeface="Arial Black" panose="020B0A04020102020204" pitchFamily="34" charset="0"/>
              </a:rPr>
              <a:t> </a:t>
            </a:r>
          </a:p>
          <a:p>
            <a:pPr algn="ctr">
              <a:buClr>
                <a:srgbClr val="FFCC00"/>
              </a:buClr>
            </a:pPr>
            <a:endParaRPr lang="en-US" dirty="0" smtClean="0">
              <a:latin typeface="Arial Black" panose="020B0A04020102020204" pitchFamily="34" charset="0"/>
            </a:endParaRPr>
          </a:p>
          <a:p>
            <a:pPr algn="ctr">
              <a:buClr>
                <a:srgbClr val="FFCC00"/>
              </a:buClr>
            </a:pPr>
            <a:r>
              <a:rPr lang="en-US" sz="2400" dirty="0" smtClean="0">
                <a:latin typeface="Arial Black" panose="020B0A04020102020204" pitchFamily="34" charset="0"/>
              </a:rPr>
              <a:t>Tell us about your advising experience:</a:t>
            </a:r>
          </a:p>
          <a:p>
            <a:pPr algn="ctr">
              <a:buClr>
                <a:srgbClr val="FFCC00"/>
              </a:buClr>
            </a:pPr>
            <a:endParaRPr lang="en-US" sz="3200" dirty="0">
              <a:latin typeface="Arial Black" panose="020B0A04020102020204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3200" dirty="0" smtClean="0">
              <a:latin typeface="Arial Black" panose="020B0A04020102020204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2800" dirty="0" smtClean="0">
              <a:latin typeface="Arial Black" panose="020B0A04020102020204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2800" dirty="0" smtClean="0"/>
          </a:p>
          <a:p>
            <a:pPr algn="ctr">
              <a:buClr>
                <a:srgbClr val="FFCC00"/>
              </a:buClr>
            </a:pPr>
            <a:endParaRPr lang="en-US" sz="2800" dirty="0" smtClean="0"/>
          </a:p>
          <a:p>
            <a:pPr algn="ctr">
              <a:buClr>
                <a:srgbClr val="FFCC00"/>
              </a:buClr>
            </a:pPr>
            <a:r>
              <a:rPr lang="en-US" sz="2800" dirty="0" smtClean="0"/>
              <a:t>Questions? </a:t>
            </a:r>
            <a:r>
              <a:rPr lang="en-US" sz="2800" dirty="0"/>
              <a:t> </a:t>
            </a:r>
            <a:r>
              <a:rPr lang="en-US" sz="2800" dirty="0" smtClean="0"/>
              <a:t>Contact:  newstudentadvising</a:t>
            </a:r>
            <a:r>
              <a:rPr lang="en-US" sz="2800" dirty="0" smtClean="0">
                <a:cs typeface="Arial" pitchFamily="34" charset="0"/>
              </a:rPr>
              <a:t>@bowiestate.edu</a:t>
            </a:r>
            <a:endParaRPr lang="en-US" sz="2800" dirty="0"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1100" b="1" dirty="0" smtClean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endParaRPr lang="en-US" sz="2400" b="1" dirty="0" smtClean="0">
              <a:solidFill>
                <a:srgbClr val="C00000"/>
              </a:solidFill>
              <a:latin typeface="+mj-lt"/>
              <a:cs typeface="Arial" pitchFamily="34" charset="0"/>
            </a:endParaRPr>
          </a:p>
          <a:p>
            <a:pPr algn="ctr">
              <a:buClr>
                <a:srgbClr val="FFCC00"/>
              </a:buClr>
            </a:pPr>
            <a:r>
              <a:rPr lang="en-US" sz="2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Follow us on Instagram:</a:t>
            </a:r>
          </a:p>
          <a:p>
            <a:pPr algn="ctr">
              <a:buClr>
                <a:srgbClr val="FFCC00"/>
              </a:buClr>
            </a:pPr>
            <a:r>
              <a:rPr lang="en-US" sz="2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@</a:t>
            </a:r>
            <a:r>
              <a:rPr lang="en-US" sz="2400" b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Bowiestateadvising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Clr>
                <a:srgbClr val="FFCC00"/>
              </a:buClr>
              <a:buFont typeface="Wingdings" panose="05000000000000000000" pitchFamily="2" charset="2"/>
              <a:buChar char="v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5867400"/>
            <a:ext cx="841942" cy="838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917" y="2819400"/>
            <a:ext cx="1919007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2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4800" y="1066800"/>
            <a:ext cx="8534400" cy="5105401"/>
          </a:xfrm>
          <a:prstGeom prst="rect">
            <a:avLst/>
          </a:prstGeom>
          <a:solidFill>
            <a:schemeClr val="bg1"/>
          </a:solidFill>
          <a:ln w="25400">
            <a:noFill/>
          </a:ln>
        </p:spPr>
        <p:txBody>
          <a:bodyPr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800">
              <a:buNone/>
            </a:pPr>
            <a:r>
              <a:rPr lang="en-US" sz="4800" b="1" i="1" dirty="0"/>
              <a:t>Breakout </a:t>
            </a:r>
            <a:r>
              <a:rPr lang="en-US" sz="4800" b="1" i="1" dirty="0" smtClean="0"/>
              <a:t>Sessions</a:t>
            </a:r>
            <a:endParaRPr lang="en-US" sz="4800" b="1" i="1" dirty="0">
              <a:solidFill>
                <a:prstClr val="white"/>
              </a:solidFill>
            </a:endParaRPr>
          </a:p>
          <a:p>
            <a:pPr marL="0" indent="0" algn="ctr" defTabSz="685800">
              <a:buNone/>
            </a:pPr>
            <a:endParaRPr lang="en-US" sz="2000" b="1" i="1" dirty="0">
              <a:solidFill>
                <a:srgbClr val="C00000"/>
              </a:solidFill>
              <a:cs typeface="Adobe Devanagari" panose="02040503050201020203" pitchFamily="18" charset="0"/>
            </a:endParaRPr>
          </a:p>
          <a:p>
            <a:pPr marL="0" indent="0" algn="ctr" defTabSz="685800">
              <a:buNone/>
            </a:pPr>
            <a:r>
              <a:rPr lang="en-US" sz="4000" b="1" i="1" dirty="0">
                <a:solidFill>
                  <a:srgbClr val="C00000"/>
                </a:solidFill>
                <a:cs typeface="Adobe Devanagari" panose="02040503050201020203" pitchFamily="18" charset="0"/>
              </a:rPr>
              <a:t>If you have not registered for </a:t>
            </a:r>
            <a:r>
              <a:rPr lang="en-US" sz="4000" b="1" i="1" u="sng" dirty="0">
                <a:solidFill>
                  <a:srgbClr val="C00000"/>
                </a:solidFill>
                <a:cs typeface="Adobe Devanagari" panose="02040503050201020203" pitchFamily="18" charset="0"/>
              </a:rPr>
              <a:t>any</a:t>
            </a:r>
            <a:r>
              <a:rPr lang="en-US" sz="4000" b="1" i="1" dirty="0">
                <a:solidFill>
                  <a:srgbClr val="C00000"/>
                </a:solidFill>
                <a:cs typeface="Adobe Devanagari" panose="02040503050201020203" pitchFamily="18" charset="0"/>
              </a:rPr>
              <a:t> of your classes, please join our Registration Assistance </a:t>
            </a:r>
            <a:r>
              <a:rPr lang="en-US" sz="4000" b="1" i="1" dirty="0" smtClean="0">
                <a:solidFill>
                  <a:srgbClr val="C00000"/>
                </a:solidFill>
                <a:cs typeface="Adobe Devanagari" panose="02040503050201020203" pitchFamily="18" charset="0"/>
              </a:rPr>
              <a:t>Breakout</a:t>
            </a:r>
          </a:p>
          <a:p>
            <a:pPr marL="0" indent="0" algn="ctr" defTabSz="685800">
              <a:buNone/>
            </a:pPr>
            <a:endParaRPr lang="en-US" sz="4000" b="1" i="1" dirty="0">
              <a:solidFill>
                <a:srgbClr val="C00000"/>
              </a:solidFill>
              <a:cs typeface="Adobe Devanagari" panose="02040503050201020203" pitchFamily="18" charset="0"/>
            </a:endParaRPr>
          </a:p>
          <a:p>
            <a:pPr marL="0" indent="0" algn="ctr" defTabSz="685800">
              <a:buNone/>
            </a:pPr>
            <a:endParaRPr lang="en-US" sz="4000" b="1" i="1" dirty="0" smtClean="0">
              <a:solidFill>
                <a:srgbClr val="C00000"/>
              </a:solidFill>
              <a:cs typeface="Adobe Devanagari" panose="02040503050201020203" pitchFamily="18" charset="0"/>
            </a:endParaRPr>
          </a:p>
          <a:p>
            <a:pPr marL="0" indent="0" algn="ctr" defTabSz="685800">
              <a:buNone/>
            </a:pPr>
            <a:endParaRPr lang="en-US" sz="4000" b="1" i="1" dirty="0">
              <a:solidFill>
                <a:srgbClr val="C00000"/>
              </a:solidFill>
              <a:cs typeface="Adobe Devanagari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38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8710" y="1295400"/>
            <a:ext cx="8305800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sz="4800" b="1" i="1" dirty="0" smtClean="0">
                <a:solidFill>
                  <a:prstClr val="black"/>
                </a:solidFill>
                <a:cs typeface="Adobe Devanagari" panose="02040503050201020203" pitchFamily="18" charset="0"/>
              </a:rPr>
              <a:t>Breakout Sessions</a:t>
            </a:r>
          </a:p>
          <a:p>
            <a:pPr algn="ctr" defTabSz="685800"/>
            <a:endParaRPr lang="en-US" sz="900" b="1" i="1" dirty="0" smtClean="0">
              <a:solidFill>
                <a:srgbClr val="C00000"/>
              </a:solidFill>
              <a:cs typeface="Adobe Devanagari" panose="02040503050201020203" pitchFamily="18" charset="0"/>
            </a:endParaRPr>
          </a:p>
          <a:p>
            <a:pPr algn="ctr" defTabSz="685800"/>
            <a:r>
              <a:rPr lang="en-US" sz="3200" b="1" i="1" dirty="0" smtClean="0">
                <a:solidFill>
                  <a:srgbClr val="C00000"/>
                </a:solidFill>
                <a:cs typeface="Adobe Devanagari" panose="02040503050201020203" pitchFamily="18" charset="0"/>
              </a:rPr>
              <a:t>All remaining </a:t>
            </a:r>
            <a:r>
              <a:rPr lang="en-US" sz="3200" b="1" i="1" dirty="0">
                <a:solidFill>
                  <a:srgbClr val="C00000"/>
                </a:solidFill>
                <a:cs typeface="Adobe Devanagari" panose="02040503050201020203" pitchFamily="18" charset="0"/>
              </a:rPr>
              <a:t>students may move to a Q &amp; A </a:t>
            </a:r>
          </a:p>
          <a:p>
            <a:pPr algn="ctr" defTabSz="685800"/>
            <a:r>
              <a:rPr lang="en-US" sz="3200" b="1" i="1" dirty="0">
                <a:solidFill>
                  <a:srgbClr val="C00000"/>
                </a:solidFill>
                <a:cs typeface="Adobe Devanagari" panose="02040503050201020203" pitchFamily="18" charset="0"/>
              </a:rPr>
              <a:t>Breakout based on your Last name</a:t>
            </a:r>
            <a:r>
              <a:rPr lang="en-US" sz="3200" b="1" i="1" dirty="0" smtClean="0">
                <a:solidFill>
                  <a:srgbClr val="C00000"/>
                </a:solidFill>
                <a:cs typeface="Adobe Devanagari" panose="02040503050201020203" pitchFamily="18" charset="0"/>
              </a:rPr>
              <a:t>.</a:t>
            </a:r>
          </a:p>
          <a:p>
            <a:pPr algn="ctr" defTabSz="685800"/>
            <a:endParaRPr lang="en-US" sz="3200" b="1" i="1" dirty="0">
              <a:solidFill>
                <a:srgbClr val="C00000"/>
              </a:solidFill>
              <a:cs typeface="Adobe Devanagari" panose="02040503050201020203" pitchFamily="18" charset="0"/>
            </a:endParaRPr>
          </a:p>
          <a:p>
            <a:pPr algn="ctr" defTabSz="685800"/>
            <a:endParaRPr lang="en-US" sz="3200" b="1" i="1" dirty="0">
              <a:solidFill>
                <a:srgbClr val="C00000"/>
              </a:solidFill>
              <a:cs typeface="Adobe Devanagari" panose="02040503050201020203" pitchFamily="18" charset="0"/>
            </a:endParaRPr>
          </a:p>
          <a:p>
            <a:pPr algn="ctr" defTabSz="685800"/>
            <a:endParaRPr lang="en-US" b="1" i="1" dirty="0">
              <a:solidFill>
                <a:prstClr val="black"/>
              </a:solidFill>
              <a:cs typeface="Adobe Devanagari" panose="02040503050201020203" pitchFamily="18" charset="0"/>
            </a:endParaRPr>
          </a:p>
          <a:p>
            <a:pPr lvl="0"/>
            <a:r>
              <a:rPr lang="en-US" sz="3200" dirty="0"/>
              <a:t>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050179"/>
              </p:ext>
            </p:extLst>
          </p:nvPr>
        </p:nvGraphicFramePr>
        <p:xfrm>
          <a:off x="609600" y="3429000"/>
          <a:ext cx="83058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900">
                  <a:extLst>
                    <a:ext uri="{9D8B030D-6E8A-4147-A177-3AD203B41FA5}">
                      <a16:colId xmlns:a16="http://schemas.microsoft.com/office/drawing/2014/main" val="779195922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402619035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Last</a:t>
                      </a:r>
                      <a:r>
                        <a:rPr lang="en-US" sz="2800" baseline="0" dirty="0" smtClean="0"/>
                        <a:t>  Name</a:t>
                      </a:r>
                      <a:endParaRPr lang="en-US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 </a:t>
                      </a:r>
                      <a:r>
                        <a:rPr lang="en-US" sz="2800" dirty="0" smtClean="0"/>
                        <a:t>Advisor</a:t>
                      </a:r>
                      <a:endParaRPr lang="en-US" sz="20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8362923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r>
                        <a:rPr lang="en-US" sz="2800" baseline="0" dirty="0" smtClean="0"/>
                        <a:t>  -  D</a:t>
                      </a:r>
                      <a:endParaRPr lang="en-US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 Ms.</a:t>
                      </a:r>
                      <a:r>
                        <a:rPr lang="en-US" sz="2800" baseline="0" dirty="0" smtClean="0"/>
                        <a:t> Gardner</a:t>
                      </a:r>
                      <a:endParaRPr lang="en-US" sz="28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62744551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E  -  J</a:t>
                      </a:r>
                      <a:endParaRPr lang="en-US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Ms. Alexander</a:t>
                      </a:r>
                      <a:endParaRPr lang="en-US" sz="28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8568959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K  -  Q</a:t>
                      </a:r>
                      <a:endParaRPr lang="en-US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Mr. Mosley</a:t>
                      </a:r>
                      <a:endParaRPr lang="en-US" sz="28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57912534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R  -  Z</a:t>
                      </a:r>
                      <a:endParaRPr lang="en-US" sz="28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Mr. Wardrick</a:t>
                      </a:r>
                      <a:endParaRPr lang="en-US" sz="2800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461176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48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32474</TotalTime>
  <Words>1583</Words>
  <Application>Microsoft Office PowerPoint</Application>
  <PresentationFormat>On-screen Show (4:3)</PresentationFormat>
  <Paragraphs>481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Adobe Devanagari</vt:lpstr>
      <vt:lpstr>Aparajita</vt:lpstr>
      <vt:lpstr>Arial</vt:lpstr>
      <vt:lpstr>Arial Black</vt:lpstr>
      <vt:lpstr>Arial Narrow</vt:lpstr>
      <vt:lpstr>Arial Rounded MT Bold</vt:lpstr>
      <vt:lpstr>Calibri</vt:lpstr>
      <vt:lpstr>Wingdings</vt:lpstr>
      <vt:lpstr>Office Theme</vt:lpstr>
      <vt:lpstr>1_Office Theme</vt:lpstr>
      <vt:lpstr>PowerPoint Presentation</vt:lpstr>
      <vt:lpstr>Academic Advising &amp; DSS Team</vt:lpstr>
      <vt:lpstr>PowerPoint Presentation</vt:lpstr>
      <vt:lpstr>PowerPoint Presentation</vt:lpstr>
      <vt:lpstr>PowerPoint Presentation</vt:lpstr>
      <vt:lpstr>            Cost of Attendance  (Fall 2021)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vgittens</dc:creator>
  <cp:lastModifiedBy>Dorsha Goodman</cp:lastModifiedBy>
  <cp:revision>593</cp:revision>
  <cp:lastPrinted>2020-05-27T11:25:33Z</cp:lastPrinted>
  <dcterms:created xsi:type="dcterms:W3CDTF">2014-06-03T15:51:37Z</dcterms:created>
  <dcterms:modified xsi:type="dcterms:W3CDTF">2021-05-24T20:42:59Z</dcterms:modified>
</cp:coreProperties>
</file>