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8" r:id="rId3"/>
    <p:sldId id="283" r:id="rId4"/>
    <p:sldId id="258" r:id="rId5"/>
    <p:sldId id="282" r:id="rId6"/>
    <p:sldId id="313" r:id="rId7"/>
    <p:sldId id="280" r:id="rId8"/>
    <p:sldId id="281" r:id="rId9"/>
    <p:sldId id="314" r:id="rId10"/>
    <p:sldId id="284" r:id="rId11"/>
    <p:sldId id="289" r:id="rId12"/>
    <p:sldId id="288" r:id="rId13"/>
    <p:sldId id="287" r:id="rId14"/>
    <p:sldId id="286" r:id="rId15"/>
    <p:sldId id="295" r:id="rId16"/>
    <p:sldId id="285" r:id="rId17"/>
    <p:sldId id="294" r:id="rId18"/>
    <p:sldId id="293" r:id="rId19"/>
    <p:sldId id="292" r:id="rId20"/>
    <p:sldId id="296" r:id="rId21"/>
    <p:sldId id="297" r:id="rId22"/>
    <p:sldId id="298" r:id="rId23"/>
    <p:sldId id="299" r:id="rId24"/>
    <p:sldId id="300" r:id="rId25"/>
    <p:sldId id="302" r:id="rId26"/>
    <p:sldId id="303" r:id="rId27"/>
    <p:sldId id="304" r:id="rId28"/>
    <p:sldId id="305" r:id="rId29"/>
    <p:sldId id="301" r:id="rId30"/>
    <p:sldId id="291" r:id="rId31"/>
    <p:sldId id="306" r:id="rId32"/>
    <p:sldId id="307" r:id="rId33"/>
    <p:sldId id="308" r:id="rId34"/>
    <p:sldId id="312" r:id="rId35"/>
    <p:sldId id="311" r:id="rId36"/>
    <p:sldId id="310" r:id="rId37"/>
    <p:sldId id="309" r:id="rId38"/>
    <p:sldId id="279" r:id="rId39"/>
  </p:sldIdLst>
  <p:sldSz cx="9144000" cy="6858000" type="screen4x3"/>
  <p:notesSz cx="6858000" cy="9144000"/>
  <p:custShowLst>
    <p:custShow name="Custom Show 1" id="0">
      <p:sldLst>
        <p:sld r:id="rId2"/>
        <p:sld r:id="rId3"/>
        <p:sld r:id="rId5"/>
        <p:sld r:id="rId39"/>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965"/>
  </p:normalViewPr>
  <p:slideViewPr>
    <p:cSldViewPr snapToGrid="0" snapToObjects="1">
      <p:cViewPr varScale="1">
        <p:scale>
          <a:sx n="117" d="100"/>
          <a:sy n="117" d="100"/>
        </p:scale>
        <p:origin x="-8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xmlns=""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5/7/20</a:t>
            </a:fld>
            <a:endParaRPr lang="en-US"/>
          </a:p>
        </p:txBody>
      </p:sp>
      <p:sp>
        <p:nvSpPr>
          <p:cNvPr id="4" name="Slide Image Placeholder 3">
            <a:extLst>
              <a:ext uri="{FF2B5EF4-FFF2-40B4-BE49-F238E27FC236}">
                <a16:creationId xmlns:a16="http://schemas.microsoft.com/office/drawing/2014/main" xmlns=""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xmlns=""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a:p>
        </p:txBody>
      </p:sp>
    </p:spTree>
    <p:extLst>
      <p:ext uri="{BB962C8B-B14F-4D97-AF65-F5344CB8AC3E}">
        <p14:creationId xmlns:p14="http://schemas.microsoft.com/office/powerpoint/2010/main" val="3985672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a:t>
            </a:r>
            <a:r>
              <a:rPr lang="en-US" altLang="ja-JP" dirty="0">
                <a:highlight>
                  <a:srgbClr val="FFFF00"/>
                </a:highlight>
                <a:latin typeface="Arial" panose="020B0604020202020204" pitchFamily="34" charset="0"/>
                <a:cs typeface="Arial" panose="020B0604020202020204" pitchFamily="34" charset="0"/>
              </a:rPr>
              <a:t>https://</a:t>
            </a:r>
            <a:r>
              <a:rPr lang="en-US" altLang="ja-JP" dirty="0" err="1">
                <a:highlight>
                  <a:srgbClr val="FFFF00"/>
                </a:highlight>
                <a:latin typeface="Arial" panose="020B0604020202020204" pitchFamily="34" charset="0"/>
                <a:cs typeface="Arial" panose="020B0604020202020204" pitchFamily="34" charset="0"/>
              </a:rPr>
              <a:t>owl.purdue.edu</a:t>
            </a:r>
            <a:r>
              <a:rPr lang="en-US" altLang="ja-JP" dirty="0">
                <a:highlight>
                  <a:srgbClr val="FFFF00"/>
                </a:highlight>
                <a:latin typeface="Arial" panose="020B0604020202020204" pitchFamily="34" charset="0"/>
                <a:cs typeface="Arial" panose="020B0604020202020204" pitchFamily="34" charset="0"/>
              </a:rPr>
              <a:t>/owl/</a:t>
            </a:r>
            <a:r>
              <a:rPr lang="en-US" altLang="ja-JP" dirty="0" err="1">
                <a:highlight>
                  <a:srgbClr val="FFFF00"/>
                </a:highlight>
                <a:latin typeface="Arial" panose="020B0604020202020204" pitchFamily="34" charset="0"/>
                <a:cs typeface="Arial" panose="020B0604020202020204" pitchFamily="34" charset="0"/>
              </a:rPr>
              <a:t>research_and_citation</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apa_style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apa_formatting_and_style_guide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xmlns=""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t>
            </a:r>
            <a:r>
              <a:rPr lang="en-US" altLang="en-US" dirty="0">
                <a:highlight>
                  <a:srgbClr val="FFFF00"/>
                </a:highlight>
                <a:latin typeface="Arial" panose="020B0604020202020204" pitchFamily="34" charset="0"/>
              </a:rPr>
              <a:t>a reference list</a:t>
            </a:r>
            <a:r>
              <a:rPr lang="en-US" altLang="en-US" dirty="0">
                <a:latin typeface="Arial" panose="020B0604020202020204" pitchFamily="34" charset="0"/>
              </a:rPr>
              <a:t>. An abstract page and list of references are titled as Abstract and Reference</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a:t>
            </a:r>
            <a:r>
              <a:rPr lang="en-US" altLang="en-US" dirty="0">
                <a:highlight>
                  <a:srgbClr val="FFFF00"/>
                </a:highlight>
                <a:latin typeface="Arial" panose="020B0604020202020204" pitchFamily="34" charset="0"/>
              </a:rPr>
              <a:t>shortened version of the </a:t>
            </a:r>
            <a:r>
              <a:rPr lang="en-US" altLang="en-US" dirty="0">
                <a:latin typeface="Arial" panose="020B0604020202020204" pitchFamily="34" charset="0"/>
              </a:rPr>
              <a:t>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a:t>
            </a:r>
            <a:r>
              <a:rPr lang="en-US" altLang="ja-JP" dirty="0">
                <a:highlight>
                  <a:srgbClr val="FFFF00"/>
                </a:highlight>
                <a:latin typeface="Arial" panose="020B0604020202020204" pitchFamily="34" charset="0"/>
              </a:rPr>
              <a:t>the</a:t>
            </a:r>
            <a:r>
              <a:rPr lang="en-US" altLang="ja-JP" dirty="0">
                <a:latin typeface="Arial" panose="020B0604020202020204" pitchFamily="34" charset="0"/>
              </a:rPr>
              <a:t>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p:txBody>
      </p:sp>
      <p:sp>
        <p:nvSpPr>
          <p:cNvPr id="51204" name="Slide Number Placeholder 3">
            <a:extLst>
              <a:ext uri="{FF2B5EF4-FFF2-40B4-BE49-F238E27FC236}">
                <a16:creationId xmlns:a16="http://schemas.microsoft.com/office/drawing/2014/main" xmlns=""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a visual example for the proper placement of the page header and a shortened version of the title. Type the page header flush left with the page number flush right. Include the words “Running head” immediately before your shortened title.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Type the complete title in the upper half of the page and centered. Below the title, type your name and your affiliation (university, etc.)</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This slide can be supplemented by the “General Format” page from the OWL: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xmlns=""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a visual example of an abstract page, which consists of a page header, a heading—Abstract, and a brief summary of the paper accurately presenting its contents.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xmlns=""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a:latin typeface="Arial" panose="020B0604020202020204" pitchFamily="34" charset="0"/>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a:latin typeface="Arial" panose="020B0604020202020204" pitchFamily="34" charset="0"/>
              </a:rPr>
              <a:t>Start with typing the essay title centered, at the top of the page.</a:t>
            </a:r>
          </a:p>
          <a:p>
            <a:pPr eaLnBrk="1" hangingPunct="1">
              <a:lnSpc>
                <a:spcPct val="90000"/>
              </a:lnSpc>
              <a:spcBef>
                <a:spcPct val="0"/>
              </a:spcBef>
              <a:buFontTx/>
              <a:buAutoNum type="arabicParenR"/>
            </a:pPr>
            <a:r>
              <a:rPr lang="en-US" altLang="en-US">
                <a:latin typeface="Arial" panose="020B0604020202020204" pitchFamily="34" charset="0"/>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a:latin typeface="Arial" panose="020B0604020202020204" pitchFamily="34" charset="0"/>
              </a:rPr>
              <a:t>Create parenthetical  in-text citations to identify the sources used in the paper.</a:t>
            </a:r>
          </a:p>
          <a:p>
            <a:pPr eaLnBrk="1" hangingPunct="1">
              <a:lnSpc>
                <a:spcPct val="90000"/>
              </a:lnSpc>
              <a:spcBef>
                <a:spcPct val="0"/>
              </a:spcBef>
              <a:buFontTx/>
              <a:buAutoNum type="arabicParenR"/>
            </a:pPr>
            <a:r>
              <a:rPr lang="en-US" altLang="en-US">
                <a:latin typeface="Arial" panose="020B0604020202020204" pitchFamily="34" charset="0"/>
              </a:rPr>
              <a:t>Format tables and figures.</a:t>
            </a:r>
          </a:p>
          <a:p>
            <a:pPr eaLnBrk="1" hangingPunct="1">
              <a:lnSpc>
                <a:spcPct val="90000"/>
              </a:lnSpc>
              <a:spcBef>
                <a:spcPct val="0"/>
              </a:spcBef>
              <a:buFontTx/>
              <a:buAutoNum type="arabicParenR"/>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xmlns=""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center the heading—References—at the top of the page; </a:t>
            </a:r>
          </a:p>
          <a:p>
            <a:pPr eaLnBrk="1" hangingPunct="1">
              <a:spcBef>
                <a:spcPct val="0"/>
              </a:spcBef>
              <a:buFontTx/>
              <a:buAutoNum type="arabicParenR"/>
            </a:pPr>
            <a:r>
              <a:rPr lang="en-US" altLang="en-US" dirty="0">
                <a:latin typeface="Arial" panose="020B0604020202020204" pitchFamily="34" charset="0"/>
              </a:rPr>
              <a:t>double-space reference entries; </a:t>
            </a:r>
          </a:p>
          <a:p>
            <a:pPr eaLnBrk="1" hangingPunct="1">
              <a:spcBef>
                <a:spcPct val="0"/>
              </a:spcBef>
              <a:buFontTx/>
              <a:buAutoNum type="arabicParenR"/>
            </a:pPr>
            <a:r>
              <a:rPr lang="en-US" altLang="en-US" dirty="0">
                <a:latin typeface="Arial" panose="020B0604020202020204" pitchFamily="34" charset="0"/>
              </a:rPr>
              <a:t>flush left the first line of the entry and indent subsequent lines. To use </a:t>
            </a:r>
            <a:r>
              <a:rPr lang="ja-JP" altLang="en-US">
                <a:latin typeface="Arial" panose="020B0604020202020204" pitchFamily="34" charset="0"/>
              </a:rPr>
              <a:t>“</a:t>
            </a:r>
            <a:r>
              <a:rPr lang="en-US" altLang="ja-JP" dirty="0">
                <a:latin typeface="Arial" panose="020B0604020202020204" pitchFamily="34" charset="0"/>
              </a:rPr>
              <a:t>hanging</a:t>
            </a:r>
            <a:r>
              <a:rPr lang="ja-JP" altLang="en-US">
                <a:latin typeface="Arial" panose="020B0604020202020204" pitchFamily="34" charset="0"/>
              </a:rPr>
              <a:t>”</a:t>
            </a:r>
            <a:r>
              <a:rPr lang="en-US" altLang="ja-JP" dirty="0">
                <a:latin typeface="Arial" panose="020B0604020202020204" pitchFamily="34" charset="0"/>
              </a:rPr>
              <a:t> feature of </a:t>
            </a:r>
            <a:r>
              <a:rPr lang="ja-JP" altLang="en-US">
                <a:latin typeface="Arial" panose="020B0604020202020204" pitchFamily="34" charset="0"/>
              </a:rPr>
              <a:t>“</a:t>
            </a:r>
            <a:r>
              <a:rPr lang="en-US" altLang="ja-JP" dirty="0">
                <a:latin typeface="Arial" panose="020B0604020202020204" pitchFamily="34" charset="0"/>
              </a:rPr>
              <a:t>Indent and Space</a:t>
            </a:r>
            <a:r>
              <a:rPr lang="ja-JP" altLang="en-US">
                <a:latin typeface="Arial" panose="020B0604020202020204" pitchFamily="34" charset="0"/>
              </a:rPr>
              <a:t>”</a:t>
            </a:r>
            <a:r>
              <a:rPr lang="en-US" altLang="ja-JP" dirty="0">
                <a:latin typeface="Arial" panose="020B0604020202020204" pitchFamily="34" charset="0"/>
              </a:rPr>
              <a:t> tab, go to </a:t>
            </a:r>
            <a:r>
              <a:rPr lang="ja-JP" altLang="en-US">
                <a:latin typeface="Arial" panose="020B0604020202020204" pitchFamily="34" charset="0"/>
              </a:rPr>
              <a:t>“</a:t>
            </a:r>
            <a:r>
              <a:rPr lang="en-US" altLang="ja-JP" dirty="0">
                <a:latin typeface="Arial" panose="020B0604020202020204" pitchFamily="34" charset="0"/>
              </a:rPr>
              <a:t>Paragraph</a:t>
            </a:r>
            <a:r>
              <a:rPr lang="ja-JP" altLang="en-US">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Order entries alphabetically by the author</a:t>
            </a:r>
            <a:r>
              <a:rPr lang="ja-JP" altLang="en-US">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dirty="0">
                <a:latin typeface="Arial" panose="020B0604020202020204" pitchFamily="34" charset="0"/>
              </a:rPr>
              <a:t>recoverable data</a:t>
            </a:r>
            <a:r>
              <a:rPr lang="ja-JP" altLang="en-US">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reference_list_basic_rules.html</a:t>
            </a: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xmlns=""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xmlns=""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xmlns=""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highlight>
                  <a:srgbClr val="FFFF00"/>
                </a:highlight>
                <a:latin typeface="Arial" panose="020B0604020202020204" pitchFamily="34" charset="0"/>
                <a:cs typeface="Arial" panose="020B0604020202020204" pitchFamily="34" charset="0"/>
              </a:rPr>
              <a:t>https://</a:t>
            </a:r>
            <a:r>
              <a:rPr lang="en-US" dirty="0" err="1">
                <a:highlight>
                  <a:srgbClr val="FFFF00"/>
                </a:highlight>
                <a:latin typeface="Arial" panose="020B0604020202020204" pitchFamily="34" charset="0"/>
                <a:cs typeface="Arial" panose="020B0604020202020204" pitchFamily="34" charset="0"/>
              </a:rPr>
              <a:t>owl.purdue.edu</a:t>
            </a:r>
            <a:r>
              <a:rPr lang="en-US" dirty="0">
                <a:highlight>
                  <a:srgbClr val="FFFF00"/>
                </a:highlight>
                <a:latin typeface="Arial" panose="020B0604020202020204" pitchFamily="34" charset="0"/>
                <a:cs typeface="Arial" panose="020B0604020202020204" pitchFamily="34" charset="0"/>
              </a:rPr>
              <a:t>/owl/</a:t>
            </a:r>
            <a:r>
              <a:rPr lang="en-US" dirty="0" err="1">
                <a:highlight>
                  <a:srgbClr val="FFFF00"/>
                </a:highlight>
                <a:latin typeface="Arial" panose="020B0604020202020204" pitchFamily="34" charset="0"/>
                <a:cs typeface="Arial" panose="020B0604020202020204" pitchFamily="34" charset="0"/>
              </a:rPr>
              <a:t>research_and_citation</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apa_style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apa_formatting_and_style_guide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reference_list_basic_rules.html</a:t>
            </a:r>
            <a:r>
              <a:rPr lang="en-US" dirty="0">
                <a:highlight>
                  <a:srgbClr val="FFFF00"/>
                </a:highlight>
                <a:latin typeface="Arial" panose="020B0604020202020204" pitchFamily="34" charset="0"/>
                <a:cs typeface="Arial" panose="020B0604020202020204" pitchFamily="34" charset="0"/>
              </a:rPr>
              <a:t/>
            </a:r>
            <a:br>
              <a:rPr lang="en-US" dirty="0">
                <a:highlight>
                  <a:srgbClr val="FFFF00"/>
                </a:highlight>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a:t>
            </a:r>
            <a:r>
              <a:rPr lang="en-US" altLang="en-US" dirty="0" err="1">
                <a:latin typeface="Arial" panose="020B0604020202020204" pitchFamily="34" charset="0"/>
              </a:rPr>
              <a:t>Proquest</a:t>
            </a:r>
            <a:r>
              <a:rPr lang="en-US" altLang="en-US" dirty="0">
                <a:latin typeface="Arial" panose="020B0604020202020204" pitchFamily="34" charset="0"/>
              </a:rPr>
              <a: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xmlns=""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xmlns=""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xmlns=""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6</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a:t>
            </a:r>
            <a:r>
              <a:rPr lang="en-US" altLang="en-US" dirty="0" err="1">
                <a:latin typeface="Arial" panose="020B0604020202020204" pitchFamily="34" charset="0"/>
              </a:rPr>
              <a:t>www.apastyle.org</a:t>
            </a:r>
            <a:r>
              <a:rPr lang="en-US" altLang="en-US" dirty="0">
                <a:latin typeface="Arial" panose="020B0604020202020204" pitchFamily="34" charset="0"/>
              </a:rPr>
              <a:t>.</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xmlns=""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information on how to properly construct in-text citations.</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xmlns=""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C21A89D0-685F-F24D-BEA6-82B450542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E7AA538E-7A4C-3D42-BD54-D01AEEBC6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The following three slides provide instructions and examples of in-text citations with summary/ paraphrase.</a:t>
            </a:r>
          </a:p>
          <a:p>
            <a:pPr eaLnBrk="1" hangingPunct="1">
              <a:lnSpc>
                <a:spcPct val="90000"/>
              </a:lnSpc>
              <a:spcBef>
                <a:spcPct val="0"/>
              </a:spcBef>
            </a:pPr>
            <a:r>
              <a:rPr lang="en-US" altLang="en-US">
                <a:latin typeface="Arial" panose="020B0604020202020204" pitchFamily="34" charset="0"/>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This slide can be supplemented by the </a:t>
            </a:r>
            <a:r>
              <a:rPr lang="ja-JP" altLang="en-US">
                <a:latin typeface="Arial" panose="020B0604020202020204" pitchFamily="34" charset="0"/>
              </a:rPr>
              <a:t>“</a:t>
            </a:r>
            <a:r>
              <a:rPr lang="en-US" altLang="ja-JP">
                <a:latin typeface="Arial" panose="020B0604020202020204" pitchFamily="34" charset="0"/>
              </a:rPr>
              <a:t>Quoting, Paraphrasing, and Summarizing</a:t>
            </a:r>
            <a:r>
              <a:rPr lang="ja-JP" altLang="en-US">
                <a:latin typeface="Arial" panose="020B0604020202020204" pitchFamily="34" charset="0"/>
              </a:rPr>
              <a:t>”</a:t>
            </a:r>
            <a:r>
              <a:rPr lang="en-US" altLang="ja-JP">
                <a:latin typeface="Arial" panose="020B0604020202020204" pitchFamily="34" charset="0"/>
              </a:rPr>
              <a:t> section from OWL </a:t>
            </a:r>
          </a:p>
          <a:p>
            <a:pPr eaLnBrk="1" hangingPunct="1">
              <a:lnSpc>
                <a:spcPct val="90000"/>
              </a:lnSpc>
              <a:spcBef>
                <a:spcPct val="0"/>
              </a:spcBef>
            </a:pPr>
            <a:r>
              <a:rPr lang="en-US" altLang="en-US">
                <a:latin typeface="Arial" panose="020B0604020202020204" pitchFamily="34" charset="0"/>
              </a:rPr>
              <a:t>http://owl.english.purdue.edu/owl/resource/563/01/</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and sections on APA in-text citations:</a:t>
            </a:r>
          </a:p>
          <a:p>
            <a:pPr eaLnBrk="1" hangingPunct="1">
              <a:lnSpc>
                <a:spcPct val="90000"/>
              </a:lnSpc>
              <a:spcBef>
                <a:spcPct val="0"/>
              </a:spcBef>
            </a:pPr>
            <a:r>
              <a:rPr lang="en-US" altLang="en-US">
                <a:latin typeface="Arial" panose="020B0604020202020204" pitchFamily="34" charset="0"/>
              </a:rPr>
              <a:t>http://owl.english.purdue.edu/owl/resource/560/01/</a:t>
            </a:r>
          </a:p>
          <a:p>
            <a:pPr eaLnBrk="1" hangingPunct="1">
              <a:lnSpc>
                <a:spcPct val="90000"/>
              </a:lnSpc>
              <a:spcBef>
                <a:spcPct val="0"/>
              </a:spcBef>
            </a:pPr>
            <a:r>
              <a:rPr lang="en-US" altLang="en-US">
                <a:latin typeface="Arial" panose="020B0604020202020204" pitchFamily="34" charset="0"/>
              </a:rPr>
              <a:t>http://owl.english.purdue.edu/owl/resource/560/02</a:t>
            </a:r>
            <a:endParaRPr lang="en-US" altLang="en-US"/>
          </a:p>
        </p:txBody>
      </p:sp>
      <p:sp>
        <p:nvSpPr>
          <p:cNvPr id="62468" name="Slide Number Placeholder 3">
            <a:extLst>
              <a:ext uri="{FF2B5EF4-FFF2-40B4-BE49-F238E27FC236}">
                <a16:creationId xmlns:a16="http://schemas.microsoft.com/office/drawing/2014/main" xmlns="" id="{4F21A5D3-1A5B-8147-896D-7B213BC048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AEA4630-B415-7E48-BCC0-912B9D836FF1}"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550CDFFF-2FA8-1A46-B22F-A70E81505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xmlns="" id="{F60C24EC-E7FB-8741-B779-C0FDEE229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continues explaining formatting in-text citations with a summary/paraphrase.</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63492" name="Slide Number Placeholder 3">
            <a:extLst>
              <a:ext uri="{FF2B5EF4-FFF2-40B4-BE49-F238E27FC236}">
                <a16:creationId xmlns:a16="http://schemas.microsoft.com/office/drawing/2014/main" xmlns="" id="{4193C35D-858B-A447-BDB0-A42A03498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E3F0BF-8097-4F41-878C-9A31746DB60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xmlns=""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xmlns=""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xmlns=""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xmlns=""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xmlns=""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9C85E1E3-5842-C84A-8367-83453451D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xmlns="" id="{99660F42-8180-F840-86DF-BD962A156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xmlns="" id="{FB13CFE9-4764-AF4D-BCB2-384E265BB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3FF342B-A442-3740-ADEA-F40D4FE87B6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xmlns=""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err="1">
                <a:latin typeface="Arial" panose="020B0604020202020204" pitchFamily="34" charset="0"/>
              </a:rPr>
              <a:t>TThis</a:t>
            </a:r>
            <a:r>
              <a:rPr lang="en-US" altLang="en-US" dirty="0">
                <a:latin typeface="Arial" panose="020B0604020202020204" pitchFamily="34" charset="0"/>
              </a:rPr>
              <a:t>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xmlns=""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endParaRPr lang="en-US" altLang="en-US" dirty="0"/>
          </a:p>
        </p:txBody>
      </p:sp>
      <p:sp>
        <p:nvSpPr>
          <p:cNvPr id="44036" name="Slide Number Placeholder 3">
            <a:extLst>
              <a:ext uri="{FF2B5EF4-FFF2-40B4-BE49-F238E27FC236}">
                <a16:creationId xmlns:a16="http://schemas.microsoft.com/office/drawing/2014/main" xmlns=""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xmlns=""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xmlns=""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xmlns=""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xmlns=""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xmlns=""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highlight>
                  <a:srgbClr val="FFFF00"/>
                </a:highlight>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apa_headings_and_seriation.html</a:t>
            </a:r>
            <a:endParaRPr lang="en-US" altLang="en-US" dirty="0">
              <a:highlight>
                <a:srgbClr val="FFFF00"/>
              </a:highlight>
              <a:latin typeface="Arial" panose="020B0604020202020204" pitchFamily="34" charset="0"/>
            </a:endParaRPr>
          </a:p>
        </p:txBody>
      </p:sp>
      <p:sp>
        <p:nvSpPr>
          <p:cNvPr id="74756" name="Slide Number Placeholder 3">
            <a:extLst>
              <a:ext uri="{FF2B5EF4-FFF2-40B4-BE49-F238E27FC236}">
                <a16:creationId xmlns:a16="http://schemas.microsoft.com/office/drawing/2014/main" xmlns=""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highlight>
                  <a:srgbClr val="FFFF00"/>
                </a:highlight>
                <a:latin typeface="Arial" panose="020B0604020202020204" pitchFamily="34" charset="0"/>
              </a:rPr>
              <a:t>This slide includes a visual example of the five-level heading system.</a:t>
            </a: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Thus, if the article has four sections, some of which have subsection and some of which don</a:t>
            </a:r>
            <a:r>
              <a:rPr lang="ja-JP" altLang="en-US">
                <a:latin typeface="Arial" panose="020B0604020202020204" pitchFamily="34" charset="0"/>
              </a:rPr>
              <a:t>’</a:t>
            </a:r>
            <a:r>
              <a:rPr lang="en-US" altLang="ja-JP" dirty="0">
                <a:latin typeface="Arial" panose="020B0604020202020204" pitchFamily="34" charset="0"/>
              </a:rPr>
              <a:t>t, use headings depending on the level of subordination. Section headings receive level one format. Subsections receive level two format. Subsections of subsections receive level three format. In APA Style, the Introduction section never gets a heading and headings are not indicated by letters or numbers. Levels of headings will depend upon the length and organization of your paper. Regardless, always begin with level one headings and proceed to level two, etc.</a:t>
            </a: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xmlns=""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xmlns=""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research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xmlns=""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Internet users in Europe </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xmlns=""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xmlns=""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a:t>
            </a:r>
            <a:r>
              <a:rPr lang="en-US" altLang="en-US" dirty="0">
                <a:highlight>
                  <a:srgbClr val="FFFF00"/>
                </a:highlight>
                <a:latin typeface="Arial" panose="020B0604020202020204" pitchFamily="34" charset="0"/>
              </a:rPr>
              <a:t>documentation of electronic </a:t>
            </a:r>
            <a:r>
              <a:rPr lang="en-US" altLang="en-US" dirty="0">
                <a:latin typeface="Arial" panose="020B0604020202020204" pitchFamily="34" charset="0"/>
              </a:rPr>
              <a:t>sources. The Purdue University Writing Lab has a page on APA formatting and documentation style </a:t>
            </a:r>
            <a:r>
              <a:rPr lang="en-US" altLang="en-US" dirty="0">
                <a:highlight>
                  <a:srgbClr val="FFFF00"/>
                </a:highlight>
                <a:latin typeface="Arial" panose="020B0604020202020204" pitchFamily="34" charset="0"/>
              </a:rPr>
              <a:t>on</a:t>
            </a:r>
            <a:r>
              <a:rPr lang="en-US" altLang="en-US" dirty="0">
                <a:latin typeface="Arial" panose="020B0604020202020204" pitchFamily="34" charset="0"/>
              </a:rPr>
              <a:t> its </a:t>
            </a:r>
            <a:r>
              <a:rPr lang="en-US" altLang="en-US" dirty="0">
                <a:highlight>
                  <a:srgbClr val="FFFF00"/>
                </a:highlight>
                <a:latin typeface="Arial" panose="020B0604020202020204" pitchFamily="34" charset="0"/>
              </a:rPr>
              <a:t>website</a:t>
            </a:r>
            <a:r>
              <a:rPr lang="en-US" altLang="en-US" dirty="0">
                <a:latin typeface="Arial" panose="020B0604020202020204" pitchFamily="34" charset="0"/>
              </a:rPr>
              <a:t>: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xmlns=""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a:t>
            </a:r>
            <a:r>
              <a:rPr lang="en-US" altLang="en-US" dirty="0" err="1">
                <a:latin typeface="Arial" panose="020B0604020202020204" pitchFamily="34" charset="0"/>
              </a:rPr>
              <a:t>Liethen</a:t>
            </a:r>
            <a:r>
              <a:rPr lang="en-US" altLang="en-US" dirty="0">
                <a:latin typeface="Arial" panose="020B0604020202020204" pitchFamily="34" charset="0"/>
              </a:rPr>
              <a:t> Kunka</a:t>
            </a:r>
          </a:p>
          <a:p>
            <a:pPr eaLnBrk="1" hangingPunct="1">
              <a:spcBef>
                <a:spcPct val="0"/>
              </a:spcBef>
            </a:pPr>
            <a:r>
              <a:rPr lang="en-US" altLang="en-US" dirty="0">
                <a:latin typeface="Arial" panose="020B0604020202020204" pitchFamily="34" charset="0"/>
              </a:rPr>
              <a:t>Contributors:  Muriel Harris, Karen Bishop, Bryan Kopp, Matthew Mooney, David </a:t>
            </a:r>
            <a:r>
              <a:rPr lang="en-US" altLang="en-US" dirty="0" err="1">
                <a:latin typeface="Arial" panose="020B0604020202020204" pitchFamily="34" charset="0"/>
              </a:rPr>
              <a:t>Neyhart</a:t>
            </a:r>
            <a:r>
              <a:rPr lang="en-US" altLang="en-US" dirty="0">
                <a:latin typeface="Arial" panose="020B0604020202020204" pitchFamily="34" charset="0"/>
              </a:rPr>
              <a:t>, and Andrew Kunka</a:t>
            </a:r>
          </a:p>
          <a:p>
            <a:pPr eaLnBrk="1" hangingPunct="1">
              <a:spcBef>
                <a:spcPct val="0"/>
              </a:spcBef>
            </a:pPr>
            <a:r>
              <a:rPr lang="en-US" altLang="en-US" dirty="0">
                <a:latin typeface="Arial" panose="020B0604020202020204" pitchFamily="34" charset="0"/>
              </a:rPr>
              <a:t>Revising Author: </a:t>
            </a:r>
            <a:r>
              <a:rPr lang="en-US" altLang="en-US" dirty="0" err="1">
                <a:latin typeface="Arial" panose="020B0604020202020204" pitchFamily="34" charset="0"/>
              </a:rPr>
              <a:t>Ghada</a:t>
            </a:r>
            <a:r>
              <a:rPr lang="en-US" altLang="en-US" dirty="0">
                <a:latin typeface="Arial" panose="020B0604020202020204" pitchFamily="34" charset="0"/>
              </a:rPr>
              <a:t> M. </a:t>
            </a:r>
            <a:r>
              <a:rPr lang="en-US" altLang="en-US" dirty="0" err="1">
                <a:latin typeface="Arial" panose="020B0604020202020204" pitchFamily="34" charset="0"/>
              </a:rPr>
              <a:t>Gherwash</a:t>
            </a:r>
            <a:r>
              <a:rPr lang="en-US" altLang="en-US" dirty="0">
                <a:latin typeface="Arial" panose="020B0604020202020204" pitchFamily="34" charset="0"/>
              </a:rPr>
              <a:t> and Joshua M. </a:t>
            </a:r>
            <a:r>
              <a:rPr lang="en-US" altLang="en-US" dirty="0" err="1">
                <a:latin typeface="Arial" panose="020B0604020202020204" pitchFamily="34" charset="0"/>
              </a:rPr>
              <a:t>Paiz</a:t>
            </a:r>
            <a:r>
              <a:rPr lang="en-US" altLang="en-US" dirty="0">
                <a:latin typeface="Arial" panose="020B0604020202020204" pitchFamily="34" charset="0"/>
              </a:rPr>
              <a:t>, 2014 Elizabeth </a:t>
            </a:r>
            <a:r>
              <a:rPr lang="en-US" altLang="en-US" dirty="0" err="1">
                <a:latin typeface="Arial" panose="020B0604020202020204" pitchFamily="34" charset="0"/>
              </a:rPr>
              <a:t>Angeli</a:t>
            </a:r>
            <a:r>
              <a:rPr lang="en-US" altLang="en-US" dirty="0">
                <a:latin typeface="Arial" panose="020B0604020202020204" pitchFamily="34" charset="0"/>
              </a:rPr>
              <a:t>, 2011; Elena </a:t>
            </a:r>
            <a:r>
              <a:rPr lang="en-US" altLang="en-US" dirty="0" err="1">
                <a:latin typeface="Arial" panose="020B0604020202020204" pitchFamily="34" charset="0"/>
              </a:rPr>
              <a:t>Lawrick</a:t>
            </a:r>
            <a:r>
              <a:rPr lang="en-US" altLang="en-US" dirty="0">
                <a:latin typeface="Arial" panose="020B0604020202020204" pitchFamily="34" charset="0"/>
              </a:rPr>
              <a:t>, 2008; Arielle McKee, 2014; Katie McMorris, 2019</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xmlns=""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when reporting research in APA. It is not easy to balance clarity (which requires </a:t>
            </a:r>
            <a:r>
              <a:rPr lang="en-US" altLang="en-US" dirty="0">
                <a:highlight>
                  <a:srgbClr val="FFFF00"/>
                </a:highlight>
                <a:latin typeface="Arial" panose="020B0604020202020204" pitchFamily="34" charset="0"/>
              </a:rPr>
              <a:t>accuracy</a:t>
            </a:r>
            <a:r>
              <a:rPr lang="en-US" altLang="en-US" dirty="0">
                <a:latin typeface="Arial" panose="020B0604020202020204" pitchFamily="34" charset="0"/>
              </a:rPr>
              <a:t>)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resource from the OWL:</a:t>
            </a:r>
          </a:p>
          <a:p>
            <a:pPr eaLnBrk="1" hangingPunct="1">
              <a:lnSpc>
                <a:spcPct val="90000"/>
              </a:lnSpc>
              <a:spcBef>
                <a:spcPct val="0"/>
              </a:spcBef>
              <a:defRPr/>
            </a:pP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as well as the </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Concision</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 </a:t>
            </a:r>
            <a:r>
              <a:rPr lang="en-US" altLang="ja-JP" dirty="0">
                <a:latin typeface="Arial" panose="020B0604020202020204" pitchFamily="34" charset="0"/>
              </a:rPr>
              <a:t>handout: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general_writing</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academic_writing</a:t>
            </a:r>
            <a:r>
              <a:rPr lang="en-US" altLang="ja-JP" dirty="0">
                <a:highlight>
                  <a:srgbClr val="FFFF00"/>
                </a:highlight>
                <a:latin typeface="Arial" panose="020B0604020202020204" pitchFamily="34" charset="0"/>
              </a:rPr>
              <a:t>/conciseness/</a:t>
            </a:r>
            <a:r>
              <a:rPr lang="en-US" altLang="ja-JP" dirty="0" err="1">
                <a:highlight>
                  <a:srgbClr val="FFFF00"/>
                </a:highlight>
                <a:latin typeface="Arial" panose="020B0604020202020204" pitchFamily="34" charset="0"/>
              </a:rPr>
              <a:t>index.html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xmlns=""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a:t>
            </a:r>
            <a:r>
              <a:rPr lang="en-US" altLang="en-US" dirty="0">
                <a:highlight>
                  <a:srgbClr val="FFFF00"/>
                </a:highlight>
                <a:latin typeface="Arial" panose="020B0604020202020204" pitchFamily="34" charset="0"/>
              </a:rPr>
              <a:t>The paper includes the title page, introduction, and a reference list. </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t>
            </a:r>
            <a:r>
              <a:rPr lang="en-US" altLang="en-US" dirty="0">
                <a:highlight>
                  <a:srgbClr val="FFFF00"/>
                </a:highlight>
                <a:latin typeface="Arial" panose="020B0604020202020204" pitchFamily="34" charset="0"/>
              </a:rPr>
              <a:t>and</a:t>
            </a:r>
            <a:r>
              <a:rPr lang="en-US" altLang="en-US" dirty="0">
                <a:latin typeface="Arial" panose="020B0604020202020204" pitchFamily="34" charset="0"/>
              </a:rPr>
              <a:t>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xmlns=""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F82F003A-4EA3-9B42-BAC5-7A86C015C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6C29FBD6-6EBC-1442-BA53-E527DB295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literature review paper, which is the summary of what the scientific literature in the discipline field says about the topic of research, is the genre students likely encounter in their academic studies. The paper includes the title page, introduction and a list of references.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7108" name="Slide Number Placeholder 3">
            <a:extLst>
              <a:ext uri="{FF2B5EF4-FFF2-40B4-BE49-F238E27FC236}">
                <a16:creationId xmlns:a16="http://schemas.microsoft.com/office/drawing/2014/main" xmlns="" id="{A53BF886-1685-E046-87B8-7C7803189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1E788E6-E557-C54C-A916-D3A765EB9B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t>
            </a:r>
            <a:r>
              <a:rPr lang="en-US" altLang="en-US" dirty="0">
                <a:highlight>
                  <a:srgbClr val="FFFF00"/>
                </a:highlight>
                <a:latin typeface="Arial" panose="020B0604020202020204" pitchFamily="34" charset="0"/>
              </a:rPr>
              <a:t>a</a:t>
            </a:r>
            <a:r>
              <a:rPr lang="en-US" altLang="en-US" dirty="0">
                <a:latin typeface="Arial" panose="020B0604020202020204" pitchFamily="34" charset="0"/>
              </a:rPr>
              <a:t>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Other papers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xmlns=""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xmlns=""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xmlns=""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5/7/20</a:t>
            </a:fld>
            <a:endParaRPr lang="en-US"/>
          </a:p>
        </p:txBody>
      </p:sp>
      <p:sp>
        <p:nvSpPr>
          <p:cNvPr id="5" name="Footer Placeholder 4">
            <a:extLst>
              <a:ext uri="{FF2B5EF4-FFF2-40B4-BE49-F238E27FC236}">
                <a16:creationId xmlns:a16="http://schemas.microsoft.com/office/drawing/2014/main" xmlns="" id="{B6BACB14-8F99-EC40-AEF3-580418164A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a:p>
        </p:txBody>
      </p:sp>
    </p:spTree>
    <p:extLst>
      <p:ext uri="{BB962C8B-B14F-4D97-AF65-F5344CB8AC3E}">
        <p14:creationId xmlns:p14="http://schemas.microsoft.com/office/powerpoint/2010/main" val="3284325741"/>
      </p:ext>
    </p:extLst>
  </p:cSld>
  <p:clrMapOvr>
    <a:masterClrMapping/>
  </p:clrMapOvr>
  <p:transition xmlns:p14="http://schemas.microsoft.com/office/powerpoint/2010/mai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5/7/20</a:t>
            </a:fld>
            <a:endParaRPr lang="en-US"/>
          </a:p>
        </p:txBody>
      </p:sp>
      <p:sp>
        <p:nvSpPr>
          <p:cNvPr id="5" name="Footer Placeholder 4">
            <a:extLst>
              <a:ext uri="{FF2B5EF4-FFF2-40B4-BE49-F238E27FC236}">
                <a16:creationId xmlns:a16="http://schemas.microsoft.com/office/drawing/2014/main" xmlns="" id="{D530CA89-FF38-2A4D-9533-B8D217C37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a:p>
        </p:txBody>
      </p:sp>
    </p:spTree>
    <p:extLst>
      <p:ext uri="{BB962C8B-B14F-4D97-AF65-F5344CB8AC3E}">
        <p14:creationId xmlns:p14="http://schemas.microsoft.com/office/powerpoint/2010/main" val="4030372691"/>
      </p:ext>
    </p:extLst>
  </p:cSld>
  <p:clrMapOvr>
    <a:masterClrMapping/>
  </p:clrMapOvr>
  <p:transition xmlns:p14="http://schemas.microsoft.com/office/powerpoint/2010/mai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5/7/20</a:t>
            </a:fld>
            <a:endParaRPr lang="en-US"/>
          </a:p>
        </p:txBody>
      </p:sp>
      <p:sp>
        <p:nvSpPr>
          <p:cNvPr id="5" name="Footer Placeholder 4">
            <a:extLst>
              <a:ext uri="{FF2B5EF4-FFF2-40B4-BE49-F238E27FC236}">
                <a16:creationId xmlns:a16="http://schemas.microsoft.com/office/drawing/2014/main" xmlns="" id="{23F82918-6FC1-554B-8D21-E6D8B9FF18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a:p>
        </p:txBody>
      </p:sp>
    </p:spTree>
    <p:extLst>
      <p:ext uri="{BB962C8B-B14F-4D97-AF65-F5344CB8AC3E}">
        <p14:creationId xmlns:p14="http://schemas.microsoft.com/office/powerpoint/2010/main" val="2056827149"/>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5/7/20</a:t>
            </a:fld>
            <a:endParaRPr lang="en-US"/>
          </a:p>
        </p:txBody>
      </p:sp>
      <p:sp>
        <p:nvSpPr>
          <p:cNvPr id="5" name="Footer Placeholder 4">
            <a:extLst>
              <a:ext uri="{FF2B5EF4-FFF2-40B4-BE49-F238E27FC236}">
                <a16:creationId xmlns:a16="http://schemas.microsoft.com/office/drawing/2014/main" xmlns="" id="{9EC28E0B-8D39-1C4D-A39D-9EF17C8073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a:p>
        </p:txBody>
      </p:sp>
    </p:spTree>
    <p:extLst>
      <p:ext uri="{BB962C8B-B14F-4D97-AF65-F5344CB8AC3E}">
        <p14:creationId xmlns:p14="http://schemas.microsoft.com/office/powerpoint/2010/main" val="2991588579"/>
      </p:ext>
    </p:extLst>
  </p:cSld>
  <p:clrMapOvr>
    <a:masterClrMapping/>
  </p:clrMapOvr>
  <p:transition xmlns:p14="http://schemas.microsoft.com/office/powerpoint/2010/mai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5/7/20</a:t>
            </a:fld>
            <a:endParaRPr lang="en-US"/>
          </a:p>
        </p:txBody>
      </p:sp>
      <p:sp>
        <p:nvSpPr>
          <p:cNvPr id="5" name="Footer Placeholder 4">
            <a:extLst>
              <a:ext uri="{FF2B5EF4-FFF2-40B4-BE49-F238E27FC236}">
                <a16:creationId xmlns:a16="http://schemas.microsoft.com/office/drawing/2014/main" xmlns="" id="{45233E91-0C89-7940-AAE8-CEBFC6B58D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a:p>
        </p:txBody>
      </p:sp>
    </p:spTree>
    <p:extLst>
      <p:ext uri="{BB962C8B-B14F-4D97-AF65-F5344CB8AC3E}">
        <p14:creationId xmlns:p14="http://schemas.microsoft.com/office/powerpoint/2010/main" val="1888973834"/>
      </p:ext>
    </p:extLst>
  </p:cSld>
  <p:clrMapOvr>
    <a:masterClrMapping/>
  </p:clrMapOvr>
  <p:transition xmlns:p14="http://schemas.microsoft.com/office/powerpoint/2010/mai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5/7/20</a:t>
            </a:fld>
            <a:endParaRPr lang="en-US"/>
          </a:p>
        </p:txBody>
      </p:sp>
      <p:sp>
        <p:nvSpPr>
          <p:cNvPr id="6" name="Footer Placeholder 4">
            <a:extLst>
              <a:ext uri="{FF2B5EF4-FFF2-40B4-BE49-F238E27FC236}">
                <a16:creationId xmlns:a16="http://schemas.microsoft.com/office/drawing/2014/main" xmlns="" id="{8508E488-628C-F742-A887-3034C557DE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a:p>
        </p:txBody>
      </p:sp>
    </p:spTree>
    <p:extLst>
      <p:ext uri="{BB962C8B-B14F-4D97-AF65-F5344CB8AC3E}">
        <p14:creationId xmlns:p14="http://schemas.microsoft.com/office/powerpoint/2010/main" val="2653215803"/>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5/7/20</a:t>
            </a:fld>
            <a:endParaRPr lang="en-US"/>
          </a:p>
        </p:txBody>
      </p:sp>
      <p:sp>
        <p:nvSpPr>
          <p:cNvPr id="8" name="Footer Placeholder 4">
            <a:extLst>
              <a:ext uri="{FF2B5EF4-FFF2-40B4-BE49-F238E27FC236}">
                <a16:creationId xmlns:a16="http://schemas.microsoft.com/office/drawing/2014/main" xmlns="" id="{D4B08F1B-6EA1-DE41-984F-F24C4889B3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a:p>
        </p:txBody>
      </p:sp>
    </p:spTree>
    <p:extLst>
      <p:ext uri="{BB962C8B-B14F-4D97-AF65-F5344CB8AC3E}">
        <p14:creationId xmlns:p14="http://schemas.microsoft.com/office/powerpoint/2010/main" val="155573117"/>
      </p:ext>
    </p:extLst>
  </p:cSld>
  <p:clrMapOvr>
    <a:masterClrMapping/>
  </p:clrMapOvr>
  <p:transition xmlns:p14="http://schemas.microsoft.com/office/powerpoint/2010/mai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5/7/20</a:t>
            </a:fld>
            <a:endParaRPr lang="en-US"/>
          </a:p>
        </p:txBody>
      </p:sp>
      <p:sp>
        <p:nvSpPr>
          <p:cNvPr id="4" name="Footer Placeholder 4">
            <a:extLst>
              <a:ext uri="{FF2B5EF4-FFF2-40B4-BE49-F238E27FC236}">
                <a16:creationId xmlns:a16="http://schemas.microsoft.com/office/drawing/2014/main" xmlns="" id="{E2015FA1-067D-A649-BDA6-BFC765F486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a:p>
        </p:txBody>
      </p:sp>
    </p:spTree>
    <p:extLst>
      <p:ext uri="{BB962C8B-B14F-4D97-AF65-F5344CB8AC3E}">
        <p14:creationId xmlns:p14="http://schemas.microsoft.com/office/powerpoint/2010/main" val="1693993669"/>
      </p:ext>
    </p:extLst>
  </p:cSld>
  <p:clrMapOvr>
    <a:masterClrMapping/>
  </p:clrMapOvr>
  <p:transition xmlns:p14="http://schemas.microsoft.com/office/powerpoint/2010/mai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5/7/20</a:t>
            </a:fld>
            <a:endParaRPr lang="en-US"/>
          </a:p>
        </p:txBody>
      </p:sp>
      <p:sp>
        <p:nvSpPr>
          <p:cNvPr id="3" name="Footer Placeholder 4">
            <a:extLst>
              <a:ext uri="{FF2B5EF4-FFF2-40B4-BE49-F238E27FC236}">
                <a16:creationId xmlns:a16="http://schemas.microsoft.com/office/drawing/2014/main" xmlns="" id="{C5B3C2FC-8D91-2247-BBA2-D6ABF45571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a:p>
        </p:txBody>
      </p:sp>
    </p:spTree>
    <p:extLst>
      <p:ext uri="{BB962C8B-B14F-4D97-AF65-F5344CB8AC3E}">
        <p14:creationId xmlns:p14="http://schemas.microsoft.com/office/powerpoint/2010/main" val="3160915063"/>
      </p:ext>
    </p:extLst>
  </p:cSld>
  <p:clrMapOvr>
    <a:masterClrMapping/>
  </p:clrMapOvr>
  <p:transition xmlns:p14="http://schemas.microsoft.com/office/powerpoint/2010/mai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5/7/20</a:t>
            </a:fld>
            <a:endParaRPr lang="en-US"/>
          </a:p>
        </p:txBody>
      </p:sp>
      <p:sp>
        <p:nvSpPr>
          <p:cNvPr id="6" name="Footer Placeholder 4">
            <a:extLst>
              <a:ext uri="{FF2B5EF4-FFF2-40B4-BE49-F238E27FC236}">
                <a16:creationId xmlns:a16="http://schemas.microsoft.com/office/drawing/2014/main" xmlns="" id="{59F1EC57-9D73-6442-A362-D056518D89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a:p>
        </p:txBody>
      </p:sp>
    </p:spTree>
    <p:extLst>
      <p:ext uri="{BB962C8B-B14F-4D97-AF65-F5344CB8AC3E}">
        <p14:creationId xmlns:p14="http://schemas.microsoft.com/office/powerpoint/2010/main" val="2730174107"/>
      </p:ext>
    </p:extLst>
  </p:cSld>
  <p:clrMapOvr>
    <a:masterClrMapping/>
  </p:clrMapOvr>
  <p:transition xmlns:p14="http://schemas.microsoft.com/office/powerpoint/2010/mai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5/7/20</a:t>
            </a:fld>
            <a:endParaRPr lang="en-US"/>
          </a:p>
        </p:txBody>
      </p:sp>
      <p:sp>
        <p:nvSpPr>
          <p:cNvPr id="6" name="Footer Placeholder 4">
            <a:extLst>
              <a:ext uri="{FF2B5EF4-FFF2-40B4-BE49-F238E27FC236}">
                <a16:creationId xmlns:a16="http://schemas.microsoft.com/office/drawing/2014/main" xmlns="" id="{50FB791B-ED0A-2D44-B8BA-B104F27B4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a:p>
        </p:txBody>
      </p:sp>
    </p:spTree>
    <p:extLst>
      <p:ext uri="{BB962C8B-B14F-4D97-AF65-F5344CB8AC3E}">
        <p14:creationId xmlns:p14="http://schemas.microsoft.com/office/powerpoint/2010/main" val="3563425598"/>
      </p:ext>
    </p:extLst>
  </p:cSld>
  <p:clrMapOvr>
    <a:masterClrMapping/>
  </p:clrMapOvr>
  <p:transition xmlns:p14="http://schemas.microsoft.com/office/powerpoint/2010/main">
    <p:cu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5/7/20</a:t>
            </a:fld>
            <a:endParaRPr lang="en-US"/>
          </a:p>
        </p:txBody>
      </p:sp>
      <p:sp>
        <p:nvSpPr>
          <p:cNvPr id="5" name="Footer Placeholder 4">
            <a:extLst>
              <a:ext uri="{FF2B5EF4-FFF2-40B4-BE49-F238E27FC236}">
                <a16:creationId xmlns:a16="http://schemas.microsoft.com/office/drawing/2014/main" xmlns=""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xmlns=""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owl.english.purdue.edu/" TargetMode="External"/><Relationship Id="rId4" Type="http://schemas.openxmlformats.org/officeDocument/2006/relationships/hyperlink" Target="http://www.apastyle.org/"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xmlns=""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xmlns=""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xmlns=""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xmlns=""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Your essay should </a:t>
            </a:r>
          </a:p>
          <a:p>
            <a:pPr eaLnBrk="1" hangingPunct="1"/>
            <a:r>
              <a:rPr lang="en-US" altLang="en-US" sz="2400">
                <a:latin typeface="Optima" panose="02000503060000020004" pitchFamily="2" charset="0"/>
              </a:rPr>
              <a:t>include four major </a:t>
            </a:r>
          </a:p>
          <a:p>
            <a:pPr eaLnBrk="1" hangingPunct="1"/>
            <a:r>
              <a:rPr lang="en-US" altLang="en-US" sz="2400">
                <a:latin typeface="Optima" panose="02000503060000020004" pitchFamily="2" charset="0"/>
              </a:rPr>
              <a:t>sections:</a:t>
            </a:r>
          </a:p>
          <a:p>
            <a:pPr eaLnBrk="1" hangingPunct="1"/>
            <a:endParaRPr lang="en-US" altLang="en-US">
              <a:latin typeface="Optima" panose="02000503060000020004" pitchFamily="2" charset="0"/>
            </a:endParaRPr>
          </a:p>
        </p:txBody>
      </p:sp>
      <p:sp>
        <p:nvSpPr>
          <p:cNvPr id="12" name="Rectangle 11">
            <a:extLst>
              <a:ext uri="{FF2B5EF4-FFF2-40B4-BE49-F238E27FC236}">
                <a16:creationId xmlns:a16="http://schemas.microsoft.com/office/drawing/2014/main" xmlns="" id="{5AED75D0-4E30-9949-BC65-02161A2C0728}"/>
              </a:ext>
            </a:extLst>
          </p:cNvPr>
          <p:cNvSpPr>
            <a:spLocks noChangeArrowheads="1"/>
          </p:cNvSpPr>
          <p:nvPr/>
        </p:nvSpPr>
        <p:spPr bwMode="auto">
          <a:xfrm>
            <a:off x="6943725" y="1560513"/>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xmlns="" id="{0B02797E-1EB0-5942-89E4-EA133D23271B}"/>
              </a:ext>
            </a:extLst>
          </p:cNvPr>
          <p:cNvSpPr>
            <a:spLocks noChangeArrowheads="1"/>
          </p:cNvSpPr>
          <p:nvPr/>
        </p:nvSpPr>
        <p:spPr bwMode="auto">
          <a:xfrm>
            <a:off x="6149975" y="2232025"/>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xmlns="" id="{415E531B-16E3-3D45-BA19-E603668E2E3D}"/>
              </a:ext>
            </a:extLst>
          </p:cNvPr>
          <p:cNvSpPr>
            <a:spLocks noChangeArrowheads="1"/>
          </p:cNvSpPr>
          <p:nvPr/>
        </p:nvSpPr>
        <p:spPr bwMode="auto">
          <a:xfrm>
            <a:off x="5157788" y="2970213"/>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xmlns="" id="{0F560401-FBBB-EA40-91AD-AF5EB06CD5C5}"/>
              </a:ext>
            </a:extLst>
          </p:cNvPr>
          <p:cNvSpPr>
            <a:spLocks noChangeArrowheads="1"/>
          </p:cNvSpPr>
          <p:nvPr/>
        </p:nvSpPr>
        <p:spPr bwMode="auto">
          <a:xfrm>
            <a:off x="4165600" y="3643313"/>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xmlns=""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xmlns=""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xmlns=""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5" name="Picture 16" descr="High-Rez-OWL-Logo.png">
                <a:extLst>
                  <a:ext uri="{FF2B5EF4-FFF2-40B4-BE49-F238E27FC236}">
                    <a16:creationId xmlns:a16="http://schemas.microsoft.com/office/drawing/2014/main" xmlns=""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xmlns=""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xmlns="" id="{DECA1C03-2EAC-6C48-AA82-425F33558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93" t="23141" r="34215" b="4254"/>
          <a:stretch>
            <a:fillRect/>
          </a:stretch>
        </p:blipFill>
        <p:spPr bwMode="auto">
          <a:xfrm>
            <a:off x="4873625" y="1506538"/>
            <a:ext cx="408305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Rounded Rectangular Callout 10">
            <a:extLst>
              <a:ext uri="{FF2B5EF4-FFF2-40B4-BE49-F238E27FC236}">
                <a16:creationId xmlns:a16="http://schemas.microsoft.com/office/drawing/2014/main" xmlns="" id="{C6B5FD49-E020-DF4B-86BD-609AC57C53F1}"/>
              </a:ext>
            </a:extLst>
          </p:cNvPr>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xmlns="" id="{B3E82104-A28B-CB44-ADA4-6209D7909FDE}"/>
              </a:ext>
            </a:extLst>
          </p:cNvPr>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12297" name="Group 15">
            <a:extLst>
              <a:ext uri="{FF2B5EF4-FFF2-40B4-BE49-F238E27FC236}">
                <a16:creationId xmlns:a16="http://schemas.microsoft.com/office/drawing/2014/main" xmlns="" id="{A2547475-6BE1-7142-96D6-0F29E11922AD}"/>
              </a:ext>
            </a:extLst>
          </p:cNvPr>
          <p:cNvGrpSpPr>
            <a:grpSpLocks/>
          </p:cNvGrpSpPr>
          <p:nvPr/>
        </p:nvGrpSpPr>
        <p:grpSpPr bwMode="auto">
          <a:xfrm>
            <a:off x="4235450" y="215900"/>
            <a:ext cx="4908550" cy="1276350"/>
            <a:chOff x="4235019" y="215386"/>
            <a:chExt cx="4908981" cy="1277461"/>
          </a:xfrm>
        </p:grpSpPr>
        <p:grpSp>
          <p:nvGrpSpPr>
            <p:cNvPr id="12298" name="Group 5">
              <a:extLst>
                <a:ext uri="{FF2B5EF4-FFF2-40B4-BE49-F238E27FC236}">
                  <a16:creationId xmlns:a16="http://schemas.microsoft.com/office/drawing/2014/main" xmlns=""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301" name="Picture 19" descr="High-Rez-OWL-Logo.png">
                <a:extLst>
                  <a:ext uri="{FF2B5EF4-FFF2-40B4-BE49-F238E27FC236}">
                    <a16:creationId xmlns:a16="http://schemas.microsoft.com/office/drawing/2014/main" xmlns=""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xmlns="" id="{5620F82E-0981-9944-9399-E872D9B23CE5}"/>
                </a:ext>
              </a:extLst>
            </p:cNvPr>
            <p:cNvSpPr txBox="1">
              <a:spLocks noChangeArrowheads="1"/>
            </p:cNvSpPr>
            <p:nvPr/>
          </p:nvSpPr>
          <p:spPr bwMode="auto">
            <a:xfrm>
              <a:off x="7063413" y="74637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Title Page</a:t>
              </a:r>
              <a:endParaRPr lang="en-US" altLang="en-US"/>
            </a:p>
          </p:txBody>
        </p:sp>
      </p:gr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 5.png">
            <a:extLst>
              <a:ext uri="{FF2B5EF4-FFF2-40B4-BE49-F238E27FC236}">
                <a16:creationId xmlns:a16="http://schemas.microsoft.com/office/drawing/2014/main" xmlns="" id="{E7DD0E91-4AA9-1845-A7EE-CAFAA433A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636713"/>
            <a:ext cx="35052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ounded Rectangular Callout 9">
            <a:extLst>
              <a:ext uri="{FF2B5EF4-FFF2-40B4-BE49-F238E27FC236}">
                <a16:creationId xmlns:a16="http://schemas.microsoft.com/office/drawing/2014/main" xmlns="" id="{2F5847D2-2B9D-F046-A635-A20499FA600B}"/>
              </a:ext>
            </a:extLst>
          </p:cNvPr>
          <p:cNvSpPr/>
          <p:nvPr/>
        </p:nvSpPr>
        <p:spPr bwMode="auto">
          <a:xfrm>
            <a:off x="533400" y="1143000"/>
            <a:ext cx="3352800" cy="2855259"/>
          </a:xfrm>
          <a:prstGeom prst="wedgeRoundRectCallout">
            <a:avLst>
              <a:gd name="adj1" fmla="val 102532"/>
              <a:gd name="adj2" fmla="val -1684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en-US" sz="2400" dirty="0">
                <a:latin typeface="Optima"/>
              </a:rPr>
              <a:t>Page header: do NOT include </a:t>
            </a:r>
            <a:r>
              <a:rPr lang="ja-JP" altLang="en-US" sz="2400">
                <a:latin typeface="Optima"/>
              </a:rPr>
              <a:t>“</a:t>
            </a:r>
            <a:r>
              <a:rPr lang="en-US" altLang="ja-JP" sz="2400" dirty="0">
                <a:latin typeface="Optima"/>
              </a:rPr>
              <a:t>Running head:</a:t>
            </a:r>
            <a:r>
              <a:rPr lang="ja-JP" altLang="en-US" sz="2400">
                <a:latin typeface="Optima"/>
              </a:rPr>
              <a:t>”</a:t>
            </a:r>
            <a:endParaRPr lang="en-US" altLang="ja-JP" sz="2400" dirty="0">
              <a:latin typeface="Optima"/>
            </a:endParaRP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at the top of the page</a:t>
            </a:r>
          </a:p>
        </p:txBody>
      </p:sp>
      <p:sp useBgFill="1">
        <p:nvSpPr>
          <p:cNvPr id="11" name="Rounded Rectangular Callout 10">
            <a:extLst>
              <a:ext uri="{FF2B5EF4-FFF2-40B4-BE49-F238E27FC236}">
                <a16:creationId xmlns:a16="http://schemas.microsoft.com/office/drawing/2014/main" xmlns="" id="{0ABB48B5-7DB3-DB47-B720-90E77E1666A0}"/>
              </a:ext>
            </a:extLst>
          </p:cNvPr>
          <p:cNvSpPr/>
          <p:nvPr/>
        </p:nvSpPr>
        <p:spPr bwMode="auto">
          <a:xfrm>
            <a:off x="533400" y="4343400"/>
            <a:ext cx="3505200" cy="2209800"/>
          </a:xfrm>
          <a:prstGeom prst="wedgeRoundRectCallout">
            <a:avLst>
              <a:gd name="adj1" fmla="val 95218"/>
              <a:gd name="adj2" fmla="val -8649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concise, and specific manner.</a:t>
            </a:r>
          </a:p>
        </p:txBody>
      </p:sp>
      <p:grpSp>
        <p:nvGrpSpPr>
          <p:cNvPr id="13321" name="Group 8">
            <a:extLst>
              <a:ext uri="{FF2B5EF4-FFF2-40B4-BE49-F238E27FC236}">
                <a16:creationId xmlns:a16="http://schemas.microsoft.com/office/drawing/2014/main" xmlns=""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xmlns=""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xmlns=""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5" name="Picture 14" descr="High-Rez-OWL-Logo.png">
                <a:extLst>
                  <a:ext uri="{FF2B5EF4-FFF2-40B4-BE49-F238E27FC236}">
                    <a16:creationId xmlns:a16="http://schemas.microsoft.com/office/drawing/2014/main" xmlns=""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xmlns=""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Abstract Page</a:t>
              </a:r>
              <a:endParaRPr lang="en-US" altLang="en-US"/>
            </a:p>
          </p:txBody>
        </p:sp>
      </p:gr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xmlns="" id="{4C65EB91-818D-9042-B35D-798920DADB99}"/>
              </a:ext>
            </a:extLst>
          </p:cNvPr>
          <p:cNvSpPr txBox="1">
            <a:spLocks noChangeArrowheads="1"/>
          </p:cNvSpPr>
          <p:nvPr/>
        </p:nvSpPr>
        <p:spPr bwMode="auto">
          <a:xfrm>
            <a:off x="538163" y="1703388"/>
            <a:ext cx="7942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Type and center the title of the paper at the top of the page</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Identify the sources you use in the paper in parenthetical, in-text citations</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Format tables and figures</a:t>
            </a:r>
          </a:p>
          <a:p>
            <a:pPr eaLnBrk="1" hangingPunct="1">
              <a:buFont typeface="Arial" panose="020B0604020202020204" pitchFamily="34" charset="0"/>
              <a:buChar char="•"/>
            </a:pPr>
            <a:endParaRPr lang="en-US" altLang="en-US" sz="2400">
              <a:latin typeface="Optima" panose="02000503060000020004" pitchFamily="2" charset="0"/>
            </a:endParaRPr>
          </a:p>
        </p:txBody>
      </p:sp>
      <p:grpSp>
        <p:nvGrpSpPr>
          <p:cNvPr id="14339" name="Group 7">
            <a:extLst>
              <a:ext uri="{FF2B5EF4-FFF2-40B4-BE49-F238E27FC236}">
                <a16:creationId xmlns:a16="http://schemas.microsoft.com/office/drawing/2014/main" xmlns=""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xmlns=""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3" name="Picture 11" descr="High-Rez-OWL-Logo.png">
                <a:extLst>
                  <a:ext uri="{FF2B5EF4-FFF2-40B4-BE49-F238E27FC236}">
                    <a16:creationId xmlns:a16="http://schemas.microsoft.com/office/drawing/2014/main" xmlns=""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xmlns=""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Main Body (Text)</a:t>
              </a:r>
              <a:endParaRPr lang="en-US" altLang="en-US"/>
            </a:p>
          </p:txBody>
        </p:sp>
      </p:gr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a:extLst>
              <a:ext uri="{FF2B5EF4-FFF2-40B4-BE49-F238E27FC236}">
                <a16:creationId xmlns:a16="http://schemas.microsoft.com/office/drawing/2014/main" xmlns="" id="{C6EEE137-DB3C-FF44-A404-67028312A045}"/>
              </a:ext>
            </a:extLst>
          </p:cNvPr>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4708525" y="2025650"/>
            <a:ext cx="44354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a:extLst>
              <a:ext uri="{FF2B5EF4-FFF2-40B4-BE49-F238E27FC236}">
                <a16:creationId xmlns:a16="http://schemas.microsoft.com/office/drawing/2014/main" xmlns="" id="{CECEF566-BAA6-D54A-AD1D-A8C91F7A190C}"/>
              </a:ext>
            </a:extLst>
          </p:cNvPr>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Do not bold it.</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xmlns=""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xmlns=""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descr="High-Rez-OWL-Logo.png">
                <a:extLst>
                  <a:ext uri="{FF2B5EF4-FFF2-40B4-BE49-F238E27FC236}">
                    <a16:creationId xmlns:a16="http://schemas.microsoft.com/office/drawing/2014/main" xmlns="" id="{83DB134A-576C-1547-ADF9-26673B985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xmlns=""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 Page</a:t>
              </a:r>
              <a:endParaRPr lang="en-US" altLang="en-US"/>
            </a:p>
          </p:txBody>
        </p:sp>
      </p:gr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xmlns=""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Invert authors’ </a:t>
            </a:r>
            <a:r>
              <a:rPr lang="en-US" altLang="ja-JP" sz="240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xmlns=""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xmlns=""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1" name="Picture 11" descr="High-Rez-OWL-Logo.png">
                <a:extLst>
                  <a:ext uri="{FF2B5EF4-FFF2-40B4-BE49-F238E27FC236}">
                    <a16:creationId xmlns:a16="http://schemas.microsoft.com/office/drawing/2014/main" xmlns=""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xmlns=""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xmlns=""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xmlns=""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6" name="Picture 11" descr="High-Rez-OWL-Logo.png">
                <a:extLst>
                  <a:ext uri="{FF2B5EF4-FFF2-40B4-BE49-F238E27FC236}">
                    <a16:creationId xmlns:a16="http://schemas.microsoft.com/office/drawing/2014/main" xmlns=""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xmlns=""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pic>
        <p:nvPicPr>
          <p:cNvPr id="17412" name="Picture 6" descr="Picture 1.png">
            <a:extLst>
              <a:ext uri="{FF2B5EF4-FFF2-40B4-BE49-F238E27FC236}">
                <a16:creationId xmlns:a16="http://schemas.microsoft.com/office/drawing/2014/main" xmlns="" id="{D1504CDA-2515-424A-BDF1-2572DB68CE16}"/>
              </a:ext>
            </a:extLst>
          </p:cNvPr>
          <p:cNvPicPr>
            <a:picLocks noChangeAspect="1"/>
          </p:cNvPicPr>
          <p:nvPr/>
        </p:nvPicPr>
        <p:blipFill>
          <a:blip r:embed="rId4">
            <a:extLst>
              <a:ext uri="{28A0092B-C50C-407E-A947-70E740481C1C}">
                <a14:useLocalDpi xmlns:a14="http://schemas.microsoft.com/office/drawing/2010/main" val="0"/>
              </a:ext>
            </a:extLst>
          </a:blip>
          <a:srcRect l="4007" t="18764" r="7539" b="70534"/>
          <a:stretch>
            <a:fillRect/>
          </a:stretch>
        </p:blipFill>
        <p:spPr bwMode="auto">
          <a:xfrm>
            <a:off x="2195513" y="4995863"/>
            <a:ext cx="67024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xmlns="" id="{A9C17B5B-A8A3-1D42-A28B-1FC617C82F1B}"/>
              </a:ext>
            </a:extLst>
          </p:cNvPr>
          <p:cNvSpPr txBox="1">
            <a:spLocks noChangeArrowheads="1"/>
          </p:cNvSpPr>
          <p:nvPr/>
        </p:nvSpPr>
        <p:spPr bwMode="auto">
          <a:xfrm>
            <a:off x="496888" y="1504950"/>
            <a:ext cx="79438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Identify the type of source: </a:t>
            </a:r>
          </a:p>
          <a:p>
            <a:pPr lvl="1" eaLnBrk="1" hangingPunct="1"/>
            <a:r>
              <a:rPr lang="en-US" altLang="en-US" sz="200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Find a sample citation for this type of source</a:t>
            </a:r>
          </a:p>
          <a:p>
            <a:pPr lvl="1" eaLnBrk="1" hangingPunct="1"/>
            <a:r>
              <a:rPr lang="en-US" altLang="en-US" sz="2000">
                <a:latin typeface="Optima" panose="02000503060000020004" pitchFamily="2" charset="0"/>
                <a:cs typeface="Arial" panose="020B0604020202020204" pitchFamily="34" charset="0"/>
              </a:rPr>
              <a:t>Check a textbook or the OWL APA Guide: </a:t>
            </a:r>
            <a:r>
              <a:rPr lang="en-US" altLang="en-US" sz="2000">
                <a:latin typeface="Optima" panose="02000503060000020004" pitchFamily="2" charset="0"/>
                <a:cs typeface="Arial" panose="020B0604020202020204" pitchFamily="34" charset="0"/>
                <a:hlinkClick r:id="rId3"/>
              </a:rPr>
              <a:t>http://owl.english.purdue.edu/owl/resource/560/01/</a:t>
            </a: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a:latin typeface="Optima" panose="02000503060000020004" pitchFamily="2" charset="0"/>
                <a:ea typeface="MS Mincho" panose="02020609040205080304" pitchFamily="49" charset="-128"/>
              </a:rPr>
              <a:t> “</a:t>
            </a:r>
            <a:r>
              <a:rPr lang="en-US" altLang="ja-JP" sz="2000">
                <a:latin typeface="Optima" panose="02000503060000020004" pitchFamily="2" charset="0"/>
                <a:ea typeface="MS Mincho" panose="02020609040205080304" pitchFamily="49" charset="-128"/>
                <a:cs typeface="Arial" panose="020B0604020202020204" pitchFamily="34" charset="0"/>
              </a:rPr>
              <a:t>Mirror</a:t>
            </a:r>
            <a:r>
              <a:rPr lang="en-US" altLang="ja-JP" sz="200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xmlns=""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xmlns=""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xmlns=""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9" name="Picture 10" descr="High-Rez-OWL-Logo.png">
                <a:extLst>
                  <a:ext uri="{FF2B5EF4-FFF2-40B4-BE49-F238E27FC236}">
                    <a16:creationId xmlns:a16="http://schemas.microsoft.com/office/drawing/2014/main" xmlns=""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xmlns=""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Making the Reference List</a:t>
              </a:r>
            </a:p>
          </p:txBody>
        </p:sp>
      </p:gr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xmlns="" id="{C7934A88-611F-7C4A-901A-0D281069AD1A}"/>
              </a:ext>
            </a:extLst>
          </p:cNvPr>
          <p:cNvSpPr txBox="1">
            <a:spLocks noChangeArrowheads="1"/>
          </p:cNvSpPr>
          <p:nvPr/>
        </p:nvSpPr>
        <p:spPr bwMode="auto">
          <a:xfrm>
            <a:off x="484188" y="1522413"/>
            <a:ext cx="8266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In-text citations help readers locate the cited source in the References section of the paper. </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Whenever you use a source, provide in parenthesis:</a:t>
            </a:r>
          </a:p>
          <a:p>
            <a:pPr lvl="1" eaLnBrk="1" hangingPunct="1">
              <a:buFont typeface="Arial" panose="020B0604020202020204" pitchFamily="34" charset="0"/>
              <a:buChar char="•"/>
            </a:pPr>
            <a:r>
              <a:rPr lang="en-US" altLang="en-US" sz="2400">
                <a:latin typeface="Optima" panose="02000503060000020004" pitchFamily="2" charset="0"/>
              </a:rPr>
              <a:t>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and the date of publication</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 for quotations and close paraphrases, 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date of publication, and a page number</a:t>
            </a:r>
          </a:p>
          <a:p>
            <a:pPr lvl="1" eaLnBrk="1" hangingPunct="1"/>
            <a:r>
              <a:rPr lang="en-US" altLang="en-US" sz="2400">
                <a:latin typeface="Optima" panose="02000503060000020004" pitchFamily="2" charset="0"/>
              </a:rPr>
              <a:t> </a:t>
            </a:r>
          </a:p>
        </p:txBody>
      </p:sp>
      <p:grpSp>
        <p:nvGrpSpPr>
          <p:cNvPr id="19459" name="Group 7">
            <a:extLst>
              <a:ext uri="{FF2B5EF4-FFF2-40B4-BE49-F238E27FC236}">
                <a16:creationId xmlns:a16="http://schemas.microsoft.com/office/drawing/2014/main" xmlns=""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xmlns=""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467" name="Picture 11" descr="High-Rez-OWL-Logo.png">
                <a:extLst>
                  <a:ext uri="{FF2B5EF4-FFF2-40B4-BE49-F238E27FC236}">
                    <a16:creationId xmlns:a16="http://schemas.microsoft.com/office/drawing/2014/main" xmlns=""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xmlns=""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In-text Citation: Basics</a:t>
              </a:r>
              <a:endParaRPr lang="en-US" altLang="en-US"/>
            </a:p>
          </p:txBody>
        </p:sp>
      </p:grpSp>
      <p:grpSp>
        <p:nvGrpSpPr>
          <p:cNvPr id="19460" name="Group 11">
            <a:extLst>
              <a:ext uri="{FF2B5EF4-FFF2-40B4-BE49-F238E27FC236}">
                <a16:creationId xmlns:a16="http://schemas.microsoft.com/office/drawing/2014/main" xmlns="" id="{3DE7438A-1275-F942-AB6F-EAB95E3D2873}"/>
              </a:ext>
            </a:extLst>
          </p:cNvPr>
          <p:cNvGrpSpPr>
            <a:grpSpLocks/>
          </p:cNvGrpSpPr>
          <p:nvPr/>
        </p:nvGrpSpPr>
        <p:grpSpPr bwMode="auto">
          <a:xfrm>
            <a:off x="1697038" y="5280025"/>
            <a:ext cx="7119937" cy="1257300"/>
            <a:chOff x="1819275" y="5321300"/>
            <a:chExt cx="7119938" cy="1257300"/>
          </a:xfrm>
        </p:grpSpPr>
        <p:pic>
          <p:nvPicPr>
            <p:cNvPr id="19461" name="Picture 7">
              <a:extLst>
                <a:ext uri="{FF2B5EF4-FFF2-40B4-BE49-F238E27FC236}">
                  <a16:creationId xmlns:a16="http://schemas.microsoft.com/office/drawing/2014/main" xmlns="" id="{22A6830F-A80E-8948-8DF9-80C56D577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189" t="53058" r="25665" b="31216"/>
            <a:stretch>
              <a:fillRect/>
            </a:stretch>
          </p:blipFill>
          <p:spPr bwMode="auto">
            <a:xfrm>
              <a:off x="1819275" y="5321300"/>
              <a:ext cx="7119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xmlns="" id="{749E68B7-840D-9844-A6C1-190FF22DA8C8}"/>
                </a:ext>
              </a:extLst>
            </p:cNvPr>
            <p:cNvSpPr/>
            <p:nvPr/>
          </p:nvSpPr>
          <p:spPr>
            <a:xfrm>
              <a:off x="6727826" y="5322888"/>
              <a:ext cx="124301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xmlns="" id="{3B99118F-D304-F448-88BC-A65047DAFA41}"/>
                </a:ext>
              </a:extLst>
            </p:cNvPr>
            <p:cNvSpPr/>
            <p:nvPr/>
          </p:nvSpPr>
          <p:spPr>
            <a:xfrm>
              <a:off x="2155825" y="6113463"/>
              <a:ext cx="1882775"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xmlns="" id="{7516587D-8975-5047-A55C-60FB050F6BAE}"/>
              </a:ext>
            </a:extLst>
          </p:cNvPr>
          <p:cNvSpPr txBox="1">
            <a:spLocks noChangeArrowheads="1"/>
          </p:cNvSpPr>
          <p:nvPr/>
        </p:nvSpPr>
        <p:spPr bwMode="auto">
          <a:xfrm>
            <a:off x="466725" y="2008188"/>
            <a:ext cx="8085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quoting:</a:t>
            </a:r>
          </a:p>
          <a:p>
            <a:pPr eaLnBrk="1" hangingPunct="1">
              <a:buFont typeface="Arial" panose="020B0604020202020204" pitchFamily="34" charset="0"/>
              <a:buChar char="•"/>
            </a:pPr>
            <a:r>
              <a:rPr lang="en-US" altLang="en-US" sz="200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a:latin typeface="Optima" panose="02000503060000020004" pitchFamily="2" charset="0"/>
            </a:endParaRPr>
          </a:p>
          <a:p>
            <a:pPr eaLnBrk="1" hangingPunct="1">
              <a:buFont typeface="Arial" panose="020B0604020202020204" pitchFamily="34" charset="0"/>
              <a:buChar char="•"/>
            </a:pPr>
            <a:r>
              <a:rPr lang="en-US" altLang="en-US" sz="2000">
                <a:latin typeface="Optima" panose="02000503060000020004" pitchFamily="2" charset="0"/>
              </a:rPr>
              <a:t>Include the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year of publication, and page number</a:t>
            </a:r>
          </a:p>
          <a:p>
            <a:pPr eaLnBrk="1" hangingPunct="1">
              <a:buFont typeface="Arial" panose="020B0604020202020204" pitchFamily="34" charset="0"/>
              <a:buChar char="•"/>
            </a:pPr>
            <a:endParaRPr lang="en-US" altLang="ja-JP" sz="200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ja-JP" sz="2000">
                <a:latin typeface="Optima" panose="02000503060000020004" pitchFamily="2" charset="0"/>
                <a:ea typeface="MS Mincho" panose="02020609040205080304" pitchFamily="49" charset="-128"/>
              </a:rPr>
              <a:t>Keep the citation brief—do not repeat the information</a:t>
            </a:r>
            <a:endParaRPr lang="en-US" altLang="en-US" sz="2000">
              <a:latin typeface="Optima" panose="02000503060000020004" pitchFamily="2" charset="0"/>
            </a:endParaRPr>
          </a:p>
          <a:p>
            <a:pPr eaLnBrk="1" hangingPunct="1"/>
            <a:endParaRPr lang="en-US" altLang="en-US">
              <a:latin typeface="Optima" panose="02000503060000020004" pitchFamily="2" charset="0"/>
            </a:endParaRPr>
          </a:p>
        </p:txBody>
      </p:sp>
      <p:grpSp>
        <p:nvGrpSpPr>
          <p:cNvPr id="20483" name="Group 5">
            <a:extLst>
              <a:ext uri="{FF2B5EF4-FFF2-40B4-BE49-F238E27FC236}">
                <a16:creationId xmlns:a16="http://schemas.microsoft.com/office/drawing/2014/main" xmlns=""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xmlns=""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xmlns=""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92" name="Picture 10" descr="High-Rez-OWL-Logo.png">
                <a:extLst>
                  <a:ext uri="{FF2B5EF4-FFF2-40B4-BE49-F238E27FC236}">
                    <a16:creationId xmlns:a16="http://schemas.microsoft.com/office/drawing/2014/main" xmlns=""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xmlns=""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Quotations</a:t>
              </a:r>
            </a:p>
          </p:txBody>
        </p:sp>
      </p:grpSp>
      <p:grpSp>
        <p:nvGrpSpPr>
          <p:cNvPr id="20484" name="Group 14">
            <a:extLst>
              <a:ext uri="{FF2B5EF4-FFF2-40B4-BE49-F238E27FC236}">
                <a16:creationId xmlns:a16="http://schemas.microsoft.com/office/drawing/2014/main" xmlns="" id="{58C3C34C-D204-8C40-AE6D-4601F3CAB7F7}"/>
              </a:ext>
            </a:extLst>
          </p:cNvPr>
          <p:cNvGrpSpPr>
            <a:grpSpLocks/>
          </p:cNvGrpSpPr>
          <p:nvPr/>
        </p:nvGrpSpPr>
        <p:grpSpPr bwMode="auto">
          <a:xfrm>
            <a:off x="2565400" y="4354513"/>
            <a:ext cx="6224588" cy="2141537"/>
            <a:chOff x="2716213" y="4381500"/>
            <a:chExt cx="6223661" cy="2141538"/>
          </a:xfrm>
        </p:grpSpPr>
        <p:pic>
          <p:nvPicPr>
            <p:cNvPr id="20485" name="Picture 5">
              <a:extLst>
                <a:ext uri="{FF2B5EF4-FFF2-40B4-BE49-F238E27FC236}">
                  <a16:creationId xmlns:a16="http://schemas.microsoft.com/office/drawing/2014/main" xmlns="" id="{CC463D05-9C7C-124A-9C0D-94D8E35C8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224" t="24657" r="26155" b="44861"/>
            <a:stretch>
              <a:fillRect/>
            </a:stretch>
          </p:blipFill>
          <p:spPr bwMode="auto">
            <a:xfrm>
              <a:off x="2716213" y="4381500"/>
              <a:ext cx="61960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6070D7E3-0B7F-DE4E-9045-CBC50801F455}"/>
                </a:ext>
              </a:extLst>
            </p:cNvPr>
            <p:cNvSpPr/>
            <p:nvPr/>
          </p:nvSpPr>
          <p:spPr>
            <a:xfrm>
              <a:off x="7152615" y="4721225"/>
              <a:ext cx="538082" cy="411162"/>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xmlns="" id="{21381364-5187-C24D-9A23-A12CC5C09C2A}"/>
                </a:ext>
              </a:extLst>
            </p:cNvPr>
            <p:cNvSpPr/>
            <p:nvPr/>
          </p:nvSpPr>
          <p:spPr>
            <a:xfrm>
              <a:off x="2784466" y="4381500"/>
              <a:ext cx="99680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xmlns="" id="{DEF11226-4F92-6741-9DAE-DA0C32F077D5}"/>
                </a:ext>
              </a:extLst>
            </p:cNvPr>
            <p:cNvSpPr/>
            <p:nvPr/>
          </p:nvSpPr>
          <p:spPr>
            <a:xfrm>
              <a:off x="7355785" y="6045201"/>
              <a:ext cx="1584089"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xmlns=""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xmlns=""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xmlns=""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80" name="Picture 24" descr="High-Rez-OWL-Logo.png">
                <a:extLst>
                  <a:ext uri="{FF2B5EF4-FFF2-40B4-BE49-F238E27FC236}">
                    <a16:creationId xmlns:a16="http://schemas.microsoft.com/office/drawing/2014/main" xmlns=""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xmlns=""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t>What is APA Style?</a:t>
              </a:r>
            </a:p>
          </p:txBody>
        </p:sp>
      </p:grpSp>
      <p:pic>
        <p:nvPicPr>
          <p:cNvPr id="3076" name="Picture 9" descr="Publication Manual of the American Psychological Association, sixth edition  -     By: American Psychological Association&#10;">
            <a:extLst>
              <a:ext uri="{FF2B5EF4-FFF2-40B4-BE49-F238E27FC236}">
                <a16:creationId xmlns:a16="http://schemas.microsoft.com/office/drawing/2014/main" xmlns="" id="{C99E4F87-3BAC-1243-A63B-A6508106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030538"/>
            <a:ext cx="24288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xmlns="" id="{42321F6A-B437-724E-82CC-593B7DA5FF60}"/>
              </a:ext>
            </a:extLst>
          </p:cNvPr>
          <p:cNvSpPr txBox="1">
            <a:spLocks noChangeArrowheads="1"/>
          </p:cNvSpPr>
          <p:nvPr/>
        </p:nvSpPr>
        <p:spPr bwMode="auto">
          <a:xfrm>
            <a:off x="254000" y="223043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last name and the year of</a:t>
            </a:r>
          </a:p>
          <a:p>
            <a:pPr eaLnBrk="1" hangingPunct="1"/>
            <a:r>
              <a:rPr lang="en-US" altLang="en-US" sz="2400">
                <a:latin typeface="Optima" panose="02000503060000020004" pitchFamily="2" charset="0"/>
              </a:rPr>
              <a:t>publication in parenthesis after a summary or a paraphrase.</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     </a:t>
            </a:r>
          </a:p>
        </p:txBody>
      </p:sp>
      <p:grpSp>
        <p:nvGrpSpPr>
          <p:cNvPr id="21507" name="Group 13">
            <a:extLst>
              <a:ext uri="{FF2B5EF4-FFF2-40B4-BE49-F238E27FC236}">
                <a16:creationId xmlns:a16="http://schemas.microsoft.com/office/drawing/2014/main" xmlns=""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xmlns=""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xmlns=""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14" name="Picture 17" descr="High-Rez-OWL-Logo.png">
                <a:extLst>
                  <a:ext uri="{FF2B5EF4-FFF2-40B4-BE49-F238E27FC236}">
                    <a16:creationId xmlns:a16="http://schemas.microsoft.com/office/drawing/2014/main" xmlns=""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xmlns=""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1508" name="Group 9">
            <a:extLst>
              <a:ext uri="{FF2B5EF4-FFF2-40B4-BE49-F238E27FC236}">
                <a16:creationId xmlns:a16="http://schemas.microsoft.com/office/drawing/2014/main" xmlns="" id="{FF314004-083A-1944-8CDE-1D28E33F8C09}"/>
              </a:ext>
            </a:extLst>
          </p:cNvPr>
          <p:cNvGrpSpPr>
            <a:grpSpLocks/>
          </p:cNvGrpSpPr>
          <p:nvPr/>
        </p:nvGrpSpPr>
        <p:grpSpPr bwMode="auto">
          <a:xfrm>
            <a:off x="3101975" y="4559300"/>
            <a:ext cx="5537200" cy="1700213"/>
            <a:chOff x="3279775" y="4586288"/>
            <a:chExt cx="5537200" cy="1700212"/>
          </a:xfrm>
        </p:grpSpPr>
        <p:pic>
          <p:nvPicPr>
            <p:cNvPr id="21509" name="Picture 7">
              <a:extLst>
                <a:ext uri="{FF2B5EF4-FFF2-40B4-BE49-F238E27FC236}">
                  <a16:creationId xmlns:a16="http://schemas.microsoft.com/office/drawing/2014/main" xmlns="" id="{9251A6C2-5D60-DD4D-933D-B7414B6CF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217" t="24075" r="42413" b="59229"/>
            <a:stretch>
              <a:fillRect/>
            </a:stretch>
          </p:blipFill>
          <p:spPr bwMode="auto">
            <a:xfrm>
              <a:off x="3279775" y="4586288"/>
              <a:ext cx="5537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xmlns="" id="{59E38D5B-3F8A-B545-9BA9-C82F8F04AF28}"/>
                </a:ext>
              </a:extLst>
            </p:cNvPr>
            <p:cNvSpPr/>
            <p:nvPr/>
          </p:nvSpPr>
          <p:spPr>
            <a:xfrm>
              <a:off x="6731000" y="5676900"/>
              <a:ext cx="1771650"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a:extLst>
              <a:ext uri="{FF2B5EF4-FFF2-40B4-BE49-F238E27FC236}">
                <a16:creationId xmlns:a16="http://schemas.microsoft.com/office/drawing/2014/main" xmlns="" id="{3603D677-628D-6645-A5A9-15946C0FF26F}"/>
              </a:ext>
            </a:extLst>
          </p:cNvPr>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Include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in the signal phrase, followed by the year of publication in parenthesis.</a:t>
            </a:r>
          </a:p>
          <a:p>
            <a:pPr eaLnBrk="1" hangingPunct="1"/>
            <a:endParaRPr lang="en-US" altLang="en-US" sz="2400">
              <a:latin typeface="Optima" panose="02000503060000020004" pitchFamily="2" charset="0"/>
            </a:endParaRPr>
          </a:p>
        </p:txBody>
      </p:sp>
      <p:grpSp>
        <p:nvGrpSpPr>
          <p:cNvPr id="22531" name="Group 7">
            <a:extLst>
              <a:ext uri="{FF2B5EF4-FFF2-40B4-BE49-F238E27FC236}">
                <a16:creationId xmlns:a16="http://schemas.microsoft.com/office/drawing/2014/main" xmlns="" id="{FEE16B9C-E9DD-1B46-BF4B-6FDBCFB69951}"/>
              </a:ext>
            </a:extLst>
          </p:cNvPr>
          <p:cNvGrpSpPr>
            <a:grpSpLocks/>
          </p:cNvGrpSpPr>
          <p:nvPr/>
        </p:nvGrpSpPr>
        <p:grpSpPr bwMode="auto">
          <a:xfrm>
            <a:off x="4235450" y="215900"/>
            <a:ext cx="4975225" cy="1276350"/>
            <a:chOff x="4235019" y="215386"/>
            <a:chExt cx="4976270" cy="1277461"/>
          </a:xfrm>
        </p:grpSpPr>
        <p:grpSp>
          <p:nvGrpSpPr>
            <p:cNvPr id="22535" name="Group 5">
              <a:extLst>
                <a:ext uri="{FF2B5EF4-FFF2-40B4-BE49-F238E27FC236}">
                  <a16:creationId xmlns:a16="http://schemas.microsoft.com/office/drawing/2014/main" xmlns="" id="{BA943B72-3EF7-A044-98BF-E6EE6079F190}"/>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F4C2DFC3-6002-7940-AD3F-7F8FBD98C4A2}"/>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8" name="Picture 11" descr="High-Rez-OWL-Logo.png">
                <a:extLst>
                  <a:ext uri="{FF2B5EF4-FFF2-40B4-BE49-F238E27FC236}">
                    <a16:creationId xmlns:a16="http://schemas.microsoft.com/office/drawing/2014/main" xmlns="" id="{79D08F37-78EE-C643-80D0-AA9328EA1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Box 2">
              <a:extLst>
                <a:ext uri="{FF2B5EF4-FFF2-40B4-BE49-F238E27FC236}">
                  <a16:creationId xmlns:a16="http://schemas.microsoft.com/office/drawing/2014/main" xmlns="" id="{A3456415-33A8-B642-99F1-C9C05F5FF1A8}"/>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2532" name="Group 9">
            <a:extLst>
              <a:ext uri="{FF2B5EF4-FFF2-40B4-BE49-F238E27FC236}">
                <a16:creationId xmlns:a16="http://schemas.microsoft.com/office/drawing/2014/main" xmlns="" id="{256960CA-F009-AE4B-AE8C-9E7171E4C0A5}"/>
              </a:ext>
            </a:extLst>
          </p:cNvPr>
          <p:cNvGrpSpPr>
            <a:grpSpLocks/>
          </p:cNvGrpSpPr>
          <p:nvPr/>
        </p:nvGrpSpPr>
        <p:grpSpPr bwMode="auto">
          <a:xfrm>
            <a:off x="3854450" y="3871913"/>
            <a:ext cx="4926013" cy="2565400"/>
            <a:chOff x="3854450" y="3871913"/>
            <a:chExt cx="4926013" cy="2565400"/>
          </a:xfrm>
        </p:grpSpPr>
        <p:pic>
          <p:nvPicPr>
            <p:cNvPr id="22533" name="Picture 7">
              <a:extLst>
                <a:ext uri="{FF2B5EF4-FFF2-40B4-BE49-F238E27FC236}">
                  <a16:creationId xmlns:a16="http://schemas.microsoft.com/office/drawing/2014/main" xmlns="" id="{FD722860-D62E-614A-B2A2-E0C163FA9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94" t="24269" r="46609" b="48938"/>
            <a:stretch>
              <a:fillRect/>
            </a:stretch>
          </p:blipFill>
          <p:spPr bwMode="auto">
            <a:xfrm>
              <a:off x="3854450" y="3871913"/>
              <a:ext cx="49260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xmlns="" id="{B121814E-82D1-1447-A698-007B7A9C35F6}"/>
                </a:ext>
              </a:extLst>
            </p:cNvPr>
            <p:cNvSpPr/>
            <p:nvPr/>
          </p:nvSpPr>
          <p:spPr>
            <a:xfrm>
              <a:off x="3962400" y="4340225"/>
              <a:ext cx="4186238" cy="5873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xmlns="" id="{3C627BE6-1AB0-4041-9E5F-DE6205560A9F}"/>
              </a:ext>
            </a:extLst>
          </p:cNvPr>
          <p:cNvSpPr txBox="1">
            <a:spLocks noChangeArrowheads="1"/>
          </p:cNvSpPr>
          <p:nvPr/>
        </p:nvSpPr>
        <p:spPr bwMode="auto">
          <a:xfrm>
            <a:off x="609600" y="2216150"/>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including the quotation in a summary/paraphrase, also provide a page number in parenthesis after the quotation:</a:t>
            </a: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r>
              <a:rPr lang="en-US" altLang="en-US" sz="2400" dirty="0">
                <a:latin typeface="Optima" panose="02000503060000020004" pitchFamily="2" charset="0"/>
              </a:rPr>
              <a:t>If the source does not have page numbers, use paragraph numbers instead.</a:t>
            </a:r>
          </a:p>
          <a:p>
            <a:pPr eaLnBrk="1" hangingPunct="1"/>
            <a:endParaRPr lang="en-US" altLang="en-US" sz="2400" dirty="0">
              <a:latin typeface="Optima" panose="02000503060000020004" pitchFamily="2" charset="0"/>
            </a:endParaRPr>
          </a:p>
        </p:txBody>
      </p:sp>
      <p:grpSp>
        <p:nvGrpSpPr>
          <p:cNvPr id="23555" name="Group 7">
            <a:extLst>
              <a:ext uri="{FF2B5EF4-FFF2-40B4-BE49-F238E27FC236}">
                <a16:creationId xmlns:a16="http://schemas.microsoft.com/office/drawing/2014/main" xmlns="" id="{C25FB3B7-B6AC-BC46-97E9-AA88DA7D2C5C}"/>
              </a:ext>
            </a:extLst>
          </p:cNvPr>
          <p:cNvGrpSpPr>
            <a:grpSpLocks/>
          </p:cNvGrpSpPr>
          <p:nvPr/>
        </p:nvGrpSpPr>
        <p:grpSpPr bwMode="auto">
          <a:xfrm>
            <a:off x="4235450" y="215900"/>
            <a:ext cx="4975225" cy="1276350"/>
            <a:chOff x="4235019" y="215386"/>
            <a:chExt cx="4976270" cy="1277461"/>
          </a:xfrm>
        </p:grpSpPr>
        <p:grpSp>
          <p:nvGrpSpPr>
            <p:cNvPr id="23559" name="Group 5">
              <a:extLst>
                <a:ext uri="{FF2B5EF4-FFF2-40B4-BE49-F238E27FC236}">
                  <a16:creationId xmlns:a16="http://schemas.microsoft.com/office/drawing/2014/main" xmlns="" id="{1528935F-F912-6249-B41E-ED547BCD2B7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E229217B-6A9B-B34F-8B2A-6F0B9F0F2443}"/>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2" name="Picture 11" descr="High-Rez-OWL-Logo.png">
                <a:extLst>
                  <a:ext uri="{FF2B5EF4-FFF2-40B4-BE49-F238E27FC236}">
                    <a16:creationId xmlns:a16="http://schemas.microsoft.com/office/drawing/2014/main" xmlns="" id="{666266B0-7E46-814F-BC11-9481AB8D7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TextBox 2">
              <a:extLst>
                <a:ext uri="{FF2B5EF4-FFF2-40B4-BE49-F238E27FC236}">
                  <a16:creationId xmlns:a16="http://schemas.microsoft.com/office/drawing/2014/main" xmlns="" id="{4643D914-EA5D-644D-8536-3ACB97B8F6D2}"/>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3556" name="Group 9">
            <a:extLst>
              <a:ext uri="{FF2B5EF4-FFF2-40B4-BE49-F238E27FC236}">
                <a16:creationId xmlns:a16="http://schemas.microsoft.com/office/drawing/2014/main" xmlns="" id="{BC69BDB7-3C83-4F47-9062-24FC0EF5F6E4}"/>
              </a:ext>
            </a:extLst>
          </p:cNvPr>
          <p:cNvGrpSpPr>
            <a:grpSpLocks/>
          </p:cNvGrpSpPr>
          <p:nvPr/>
        </p:nvGrpSpPr>
        <p:grpSpPr bwMode="auto">
          <a:xfrm>
            <a:off x="2830513" y="3263900"/>
            <a:ext cx="5703887" cy="1752600"/>
            <a:chOff x="2989263" y="4519613"/>
            <a:chExt cx="5703887" cy="1752600"/>
          </a:xfrm>
        </p:grpSpPr>
        <p:pic>
          <p:nvPicPr>
            <p:cNvPr id="23557" name="Picture 7">
              <a:extLst>
                <a:ext uri="{FF2B5EF4-FFF2-40B4-BE49-F238E27FC236}">
                  <a16:creationId xmlns:a16="http://schemas.microsoft.com/office/drawing/2014/main" xmlns="" id="{D327E0E7-A3E8-BF46-BF55-133AA3CDD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60" t="24075" r="45456" b="59035"/>
            <a:stretch>
              <a:fillRect/>
            </a:stretch>
          </p:blipFill>
          <p:spPr bwMode="auto">
            <a:xfrm>
              <a:off x="2989263" y="4519613"/>
              <a:ext cx="57038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xmlns="" id="{602E6989-52CF-AD49-987E-3C825A137B02}"/>
                </a:ext>
              </a:extLst>
            </p:cNvPr>
            <p:cNvSpPr/>
            <p:nvPr/>
          </p:nvSpPr>
          <p:spPr>
            <a:xfrm>
              <a:off x="7015163" y="5649913"/>
              <a:ext cx="779462" cy="411163"/>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xmlns="" id="{2706A04A-A072-914D-AF17-E1EFF68E9B71}"/>
              </a:ext>
            </a:extLst>
          </p:cNvPr>
          <p:cNvSpPr txBox="1">
            <a:spLocks noChangeArrowheads="1"/>
          </p:cNvSpPr>
          <p:nvPr/>
        </p:nvSpPr>
        <p:spPr bwMode="auto">
          <a:xfrm>
            <a:off x="377825" y="20526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Xavier (2008),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Xavier (2008) argued that </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xmlns=""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xmlns=""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83" name="Picture 11" descr="High-Rez-OWL-Logo.png">
                <a:extLst>
                  <a:ext uri="{FF2B5EF4-FFF2-40B4-BE49-F238E27FC236}">
                    <a16:creationId xmlns:a16="http://schemas.microsoft.com/office/drawing/2014/main" xmlns=""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xmlns=""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Signal Words</a:t>
              </a:r>
            </a:p>
          </p:txBody>
        </p:sp>
      </p:gr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xmlns="" id="{A80CC06A-5B07-1D42-96D9-ADEAE7B869B4}"/>
              </a:ext>
            </a:extLst>
          </p:cNvPr>
          <p:cNvSpPr txBox="1">
            <a:spLocks noChangeArrowheads="1"/>
          </p:cNvSpPr>
          <p:nvPr/>
        </p:nvSpPr>
        <p:spPr bwMode="auto">
          <a:xfrm>
            <a:off x="609600" y="2216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the parenthetical citation includes two or</a:t>
            </a:r>
          </a:p>
          <a:p>
            <a:pPr eaLnBrk="1" hangingPunct="1"/>
            <a:r>
              <a:rPr lang="en-US" altLang="en-US" sz="2000">
                <a:latin typeface="Optima" panose="02000503060000020004" pitchFamily="2" charset="0"/>
              </a:rPr>
              <a:t>more works, order them in the same way they appear in the reference list—the author’</a:t>
            </a:r>
            <a:r>
              <a:rPr lang="en-US" altLang="ja-JP" sz="2000">
                <a:latin typeface="Optima" panose="02000503060000020004" pitchFamily="2" charset="0"/>
                <a:ea typeface="MS Mincho" panose="02020609040205080304" pitchFamily="49" charset="-128"/>
              </a:rPr>
              <a:t>s name, the year of publication—separated by a </a:t>
            </a:r>
            <a:r>
              <a:rPr lang="en-US" altLang="en-US" sz="2000">
                <a:latin typeface="Optima" panose="02000503060000020004" pitchFamily="2" charset="0"/>
              </a:rPr>
              <a:t>semi-colon.</a:t>
            </a:r>
          </a:p>
        </p:txBody>
      </p:sp>
      <p:grpSp>
        <p:nvGrpSpPr>
          <p:cNvPr id="25603" name="Group 7">
            <a:extLst>
              <a:ext uri="{FF2B5EF4-FFF2-40B4-BE49-F238E27FC236}">
                <a16:creationId xmlns:a16="http://schemas.microsoft.com/office/drawing/2014/main" xmlns=""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xmlns=""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610" name="Picture 11" descr="High-Rez-OWL-Logo.png">
                <a:extLst>
                  <a:ext uri="{FF2B5EF4-FFF2-40B4-BE49-F238E27FC236}">
                    <a16:creationId xmlns:a16="http://schemas.microsoft.com/office/drawing/2014/main" xmlns=""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xmlns=""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Two or More Works</a:t>
              </a:r>
            </a:p>
          </p:txBody>
        </p:sp>
      </p:grpSp>
      <p:grpSp>
        <p:nvGrpSpPr>
          <p:cNvPr id="25604" name="Group 9">
            <a:extLst>
              <a:ext uri="{FF2B5EF4-FFF2-40B4-BE49-F238E27FC236}">
                <a16:creationId xmlns:a16="http://schemas.microsoft.com/office/drawing/2014/main" xmlns="" id="{3273B45E-6B1C-5944-9998-44F0B424BDCF}"/>
              </a:ext>
            </a:extLst>
          </p:cNvPr>
          <p:cNvGrpSpPr>
            <a:grpSpLocks/>
          </p:cNvGrpSpPr>
          <p:nvPr/>
        </p:nvGrpSpPr>
        <p:grpSpPr bwMode="auto">
          <a:xfrm>
            <a:off x="2185988" y="5157788"/>
            <a:ext cx="6461125" cy="955675"/>
            <a:chOff x="2405063" y="5172075"/>
            <a:chExt cx="6461125" cy="955675"/>
          </a:xfrm>
        </p:grpSpPr>
        <p:pic>
          <p:nvPicPr>
            <p:cNvPr id="25605" name="Picture 7">
              <a:extLst>
                <a:ext uri="{FF2B5EF4-FFF2-40B4-BE49-F238E27FC236}">
                  <a16:creationId xmlns:a16="http://schemas.microsoft.com/office/drawing/2014/main" xmlns="" id="{69E184C5-8549-4D41-8944-8903CD900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488" t="43102" r="35490" b="46220"/>
            <a:stretch>
              <a:fillRect/>
            </a:stretch>
          </p:blipFill>
          <p:spPr bwMode="auto">
            <a:xfrm>
              <a:off x="2405063" y="5172075"/>
              <a:ext cx="6461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xmlns="" id="{482CD13A-9BBE-FC4E-927A-29C7C96B7A77}"/>
                </a:ext>
              </a:extLst>
            </p:cNvPr>
            <p:cNvSpPr/>
            <p:nvPr/>
          </p:nvSpPr>
          <p:spPr>
            <a:xfrm>
              <a:off x="2592388" y="5553075"/>
              <a:ext cx="2511425" cy="5746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xmlns="" id="{4C29E813-E406-7F41-A8D2-EE42B0FBE31E}"/>
              </a:ext>
            </a:extLst>
          </p:cNvPr>
          <p:cNvSpPr txBox="1">
            <a:spLocks noChangeArrowheads="1"/>
          </p:cNvSpPr>
          <p:nvPr/>
        </p:nvSpPr>
        <p:spPr bwMode="auto">
          <a:xfrm>
            <a:off x="377825" y="1616075"/>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citing a work with two authors: </a:t>
            </a:r>
          </a:p>
          <a:p>
            <a:pPr eaLnBrk="1" hangingPunct="1"/>
            <a:r>
              <a:rPr lang="en-US" altLang="en-US" sz="2400" dirty="0">
                <a:latin typeface="Optima" panose="02000503060000020004" pitchFamily="2" charset="0"/>
              </a:rPr>
              <a:t>	</a:t>
            </a:r>
            <a:r>
              <a:rPr lang="en-US" altLang="en-US" sz="2400" b="1" dirty="0">
                <a:latin typeface="Optima" panose="02000503060000020004" pitchFamily="2" charset="0"/>
              </a:rPr>
              <a:t>In the signal phrase</a:t>
            </a:r>
            <a:r>
              <a:rPr lang="en-US" altLang="en-US" sz="2400" dirty="0">
                <a:latin typeface="Optima" panose="02000503060000020004" pitchFamily="2" charset="0"/>
              </a:rPr>
              <a:t>,</a:t>
            </a:r>
            <a:r>
              <a:rPr lang="en-US" altLang="en-US" sz="2400" b="1" dirty="0">
                <a:latin typeface="Optima" panose="02000503060000020004" pitchFamily="2" charset="0"/>
              </a:rPr>
              <a:t> </a:t>
            </a:r>
            <a:r>
              <a:rPr lang="en-US" altLang="en-US" sz="2400" dirty="0">
                <a:latin typeface="Optima" panose="02000503060000020004" pitchFamily="2" charset="0"/>
              </a:rPr>
              <a:t>use “</a:t>
            </a:r>
            <a:r>
              <a:rPr lang="en-US" altLang="ja-JP" sz="2400" dirty="0">
                <a:latin typeface="Optima" panose="02000503060000020004" pitchFamily="2" charset="0"/>
                <a:ea typeface="MS Mincho" panose="02020609040205080304" pitchFamily="49" charset="-128"/>
              </a:rPr>
              <a:t>and” </a:t>
            </a:r>
            <a:r>
              <a:rPr lang="en-US" altLang="en-US" sz="2400" dirty="0">
                <a:latin typeface="Optima" panose="02000503060000020004" pitchFamily="2" charset="0"/>
              </a:rPr>
              <a:t>in between the authors’ 	</a:t>
            </a:r>
            <a:r>
              <a:rPr lang="en-US" altLang="ja-JP" sz="2400" dirty="0">
                <a:latin typeface="Optima" panose="02000503060000020004" pitchFamily="2" charset="0"/>
                <a:ea typeface="MS Mincho" panose="02020609040205080304" pitchFamily="49" charset="-128"/>
              </a:rPr>
              <a:t>names</a:t>
            </a: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r>
              <a:rPr lang="en-US" altLang="ja-JP" sz="2400" dirty="0">
                <a:latin typeface="Optima" panose="02000503060000020004" pitchFamily="2" charset="0"/>
                <a:ea typeface="MS Mincho" panose="02020609040205080304" pitchFamily="49" charset="-128"/>
              </a:rPr>
              <a:t>	</a:t>
            </a:r>
            <a:r>
              <a:rPr lang="en-US" altLang="ja-JP" sz="2400" b="1" dirty="0">
                <a:latin typeface="Optima" panose="02000503060000020004" pitchFamily="2" charset="0"/>
                <a:ea typeface="MS Mincho" panose="02020609040205080304" pitchFamily="49" charset="-128"/>
              </a:rPr>
              <a:t>In parenthesis</a:t>
            </a:r>
            <a:r>
              <a:rPr lang="en-US" altLang="ja-JP" sz="2400" dirty="0">
                <a:latin typeface="Optima" panose="02000503060000020004" pitchFamily="2" charset="0"/>
                <a:ea typeface="MS Mincho" panose="02020609040205080304" pitchFamily="49" charset="-128"/>
              </a:rPr>
              <a:t>, use “&amp;” between names</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xmlns=""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xmlns=""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6" name="Picture 11" descr="High-Rez-OWL-Logo.png">
                <a:extLst>
                  <a:ext uri="{FF2B5EF4-FFF2-40B4-BE49-F238E27FC236}">
                    <a16:creationId xmlns:a16="http://schemas.microsoft.com/office/drawing/2014/main" xmlns=""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xmlns=""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Two Authors</a:t>
              </a:r>
            </a:p>
          </p:txBody>
        </p:sp>
      </p:grpSp>
      <p:grpSp>
        <p:nvGrpSpPr>
          <p:cNvPr id="26628" name="Group 12">
            <a:extLst>
              <a:ext uri="{FF2B5EF4-FFF2-40B4-BE49-F238E27FC236}">
                <a16:creationId xmlns:a16="http://schemas.microsoft.com/office/drawing/2014/main" xmlns="" id="{3987291B-8524-DD44-9E32-434C7DE60742}"/>
              </a:ext>
            </a:extLst>
          </p:cNvPr>
          <p:cNvGrpSpPr>
            <a:grpSpLocks/>
          </p:cNvGrpSpPr>
          <p:nvPr/>
        </p:nvGrpSpPr>
        <p:grpSpPr bwMode="auto">
          <a:xfrm>
            <a:off x="3816350" y="2455863"/>
            <a:ext cx="4973638" cy="4046537"/>
            <a:chOff x="3938588" y="2455863"/>
            <a:chExt cx="4973637" cy="4046537"/>
          </a:xfrm>
        </p:grpSpPr>
        <p:pic>
          <p:nvPicPr>
            <p:cNvPr id="26629" name="Picture 7">
              <a:extLst>
                <a:ext uri="{FF2B5EF4-FFF2-40B4-BE49-F238E27FC236}">
                  <a16:creationId xmlns:a16="http://schemas.microsoft.com/office/drawing/2014/main" xmlns="" id="{677BEE00-1C6B-A64B-AB40-76AFCE50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61" t="24463" r="44931" b="59035"/>
            <a:stretch>
              <a:fillRect/>
            </a:stretch>
          </p:blipFill>
          <p:spPr bwMode="auto">
            <a:xfrm>
              <a:off x="3938588" y="2455863"/>
              <a:ext cx="4973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a:extLst>
                <a:ext uri="{FF2B5EF4-FFF2-40B4-BE49-F238E27FC236}">
                  <a16:creationId xmlns:a16="http://schemas.microsoft.com/office/drawing/2014/main" xmlns="" id="{66B4457F-63E9-4F49-9849-A48C56908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48" t="52087" r="45699" b="30244"/>
            <a:stretch>
              <a:fillRect/>
            </a:stretch>
          </p:blipFill>
          <p:spPr bwMode="auto">
            <a:xfrm>
              <a:off x="4075113" y="4846638"/>
              <a:ext cx="46593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xmlns="" id="{36458A5B-C2B7-954D-897E-6CDE82BE4438}"/>
                </a:ext>
              </a:extLst>
            </p:cNvPr>
            <p:cNvSpPr/>
            <p:nvPr/>
          </p:nvSpPr>
          <p:spPr>
            <a:xfrm>
              <a:off x="7588250" y="2552700"/>
              <a:ext cx="38576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xmlns="" id="{897E37A6-F9D7-2D4C-8465-E1BFB584E5E0}"/>
                </a:ext>
              </a:extLst>
            </p:cNvPr>
            <p:cNvSpPr/>
            <p:nvPr/>
          </p:nvSpPr>
          <p:spPr>
            <a:xfrm>
              <a:off x="8069262" y="5418138"/>
              <a:ext cx="454025" cy="3968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xmlns="" id="{604003D8-7408-0046-945F-6A02F5478B51}"/>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When citing a work with three to five authors, identify all authors in the signal phrase or in parenthesis.</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solidFill>
                  <a:srgbClr val="0070C0"/>
                </a:solidFill>
                <a:latin typeface="Optima" panose="02000503060000020004" pitchFamily="2" charset="0"/>
                <a:cs typeface="Arial" panose="020B0604020202020204" pitchFamily="34" charset="0"/>
              </a:rPr>
              <a:t>		(Harklau, Siegal, &amp; Losey, 1999)</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latin typeface="Optima" panose="02000503060000020004" pitchFamily="2" charset="0"/>
                <a:cs typeface="Arial" panose="020B0604020202020204" pitchFamily="34" charset="0"/>
              </a:rPr>
              <a:t>In subsequent citations, only use the first author's last name followed by "et al." in the signal phrase or in parentheses.</a:t>
            </a:r>
          </a:p>
          <a:p>
            <a:pPr eaLnBrk="1" hangingPunct="1"/>
            <a:r>
              <a:rPr lang="en-US" altLang="en-US" sz="2000">
                <a:latin typeface="Optima" panose="02000503060000020004" pitchFamily="2" charset="0"/>
                <a:cs typeface="Arial" panose="020B0604020202020204" pitchFamily="34" charset="0"/>
              </a:rPr>
              <a:t>                 </a:t>
            </a:r>
          </a:p>
          <a:p>
            <a:pPr eaLnBrk="1" hangingPunct="1"/>
            <a:r>
              <a:rPr lang="en-US" altLang="en-US" sz="2000">
                <a:solidFill>
                  <a:srgbClr val="0070C0"/>
                </a:solidFill>
                <a:latin typeface="Optima" panose="02000503060000020004" pitchFamily="2" charset="0"/>
                <a:cs typeface="Arial" panose="020B0604020202020204" pitchFamily="34" charset="0"/>
              </a:rPr>
              <a:t>		(Harklau et al., 1993)</a:t>
            </a:r>
          </a:p>
          <a:p>
            <a:pPr eaLnBrk="1" hangingPunct="1"/>
            <a:endParaRPr lang="en-US" altLang="en-US" sz="2000">
              <a:latin typeface="Optima" panose="02000503060000020004" pitchFamily="2" charset="0"/>
              <a:cs typeface="Arial" panose="020B0604020202020204" pitchFamily="34" charset="0"/>
            </a:endParaRPr>
          </a:p>
        </p:txBody>
      </p:sp>
      <p:grpSp>
        <p:nvGrpSpPr>
          <p:cNvPr id="27651" name="Group 7">
            <a:extLst>
              <a:ext uri="{FF2B5EF4-FFF2-40B4-BE49-F238E27FC236}">
                <a16:creationId xmlns:a16="http://schemas.microsoft.com/office/drawing/2014/main" xmlns="" id="{2DF78A14-1784-EE44-847C-6E5FE9344A1A}"/>
              </a:ext>
            </a:extLst>
          </p:cNvPr>
          <p:cNvGrpSpPr>
            <a:grpSpLocks/>
          </p:cNvGrpSpPr>
          <p:nvPr/>
        </p:nvGrpSpPr>
        <p:grpSpPr bwMode="auto">
          <a:xfrm>
            <a:off x="4235450" y="215900"/>
            <a:ext cx="5032375" cy="1276350"/>
            <a:chOff x="4235019" y="215386"/>
            <a:chExt cx="5033588" cy="1277461"/>
          </a:xfrm>
        </p:grpSpPr>
        <p:grpSp>
          <p:nvGrpSpPr>
            <p:cNvPr id="27652" name="Group 5">
              <a:extLst>
                <a:ext uri="{FF2B5EF4-FFF2-40B4-BE49-F238E27FC236}">
                  <a16:creationId xmlns:a16="http://schemas.microsoft.com/office/drawing/2014/main" xmlns=""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55" name="Picture 11" descr="High-Rez-OWL-Logo.png">
                <a:extLst>
                  <a:ext uri="{FF2B5EF4-FFF2-40B4-BE49-F238E27FC236}">
                    <a16:creationId xmlns:a16="http://schemas.microsoft.com/office/drawing/2014/main" xmlns=""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xmlns="" id="{47676B2C-EE20-134B-854C-5801C8980ED3}"/>
                </a:ext>
              </a:extLst>
            </p:cNvPr>
            <p:cNvSpPr txBox="1">
              <a:spLocks noChangeArrowheads="1"/>
            </p:cNvSpPr>
            <p:nvPr/>
          </p:nvSpPr>
          <p:spPr bwMode="auto">
            <a:xfrm>
              <a:off x="6613713" y="641443"/>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3-5 Authors</a:t>
              </a:r>
            </a:p>
          </p:txBody>
        </p:sp>
      </p:gr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xmlns="" id="{229D5455-549E-DA48-9C7F-E38FB85F6A37}"/>
              </a:ext>
            </a:extLst>
          </p:cNvPr>
          <p:cNvSpPr txBox="1">
            <a:spLocks noChangeArrowheads="1"/>
          </p:cNvSpPr>
          <p:nvPr/>
        </p:nvSpPr>
        <p:spPr bwMode="auto">
          <a:xfrm>
            <a:off x="609600" y="221615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 work with six and more authors, identify the first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followed by  “et al.”</a:t>
            </a:r>
            <a:endParaRPr lang="en-US" altLang="ja-JP" sz="2400">
              <a:latin typeface="Optima" panose="02000503060000020004" pitchFamily="2" charset="0"/>
              <a:ea typeface="MS Mincho" panose="02020609040205080304" pitchFamily="49" charset="-128"/>
            </a:endParaRPr>
          </a:p>
          <a:p>
            <a:pPr eaLnBrk="1" hangingPunct="1"/>
            <a:endParaRPr lang="en-US" altLang="en-US" sz="2400">
              <a:latin typeface="Optima" panose="02000503060000020004" pitchFamily="2" charset="0"/>
            </a:endParaRPr>
          </a:p>
          <a:p>
            <a:pPr eaLnBrk="1" hangingPunct="1"/>
            <a:r>
              <a:rPr lang="en-US" altLang="en-US" sz="2000">
                <a:solidFill>
                  <a:srgbClr val="0070C0"/>
                </a:solidFill>
                <a:latin typeface="Optima" panose="02000503060000020004" pitchFamily="2" charset="0"/>
              </a:rPr>
              <a:t>		Smith et al. (2006) maintained that….</a:t>
            </a:r>
          </a:p>
          <a:p>
            <a:pPr eaLnBrk="1" hangingPunct="1"/>
            <a:r>
              <a:rPr lang="en-US" altLang="en-US" sz="2000">
                <a:solidFill>
                  <a:srgbClr val="0070C0"/>
                </a:solidFill>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 et al., 2006)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28675" name="Group 7">
            <a:extLst>
              <a:ext uri="{FF2B5EF4-FFF2-40B4-BE49-F238E27FC236}">
                <a16:creationId xmlns:a16="http://schemas.microsoft.com/office/drawing/2014/main" xmlns="" id="{F3C31646-6304-D841-B483-C7B81628ED89}"/>
              </a:ext>
            </a:extLst>
          </p:cNvPr>
          <p:cNvGrpSpPr>
            <a:grpSpLocks/>
          </p:cNvGrpSpPr>
          <p:nvPr/>
        </p:nvGrpSpPr>
        <p:grpSpPr bwMode="auto">
          <a:xfrm>
            <a:off x="4235450" y="215900"/>
            <a:ext cx="5010150" cy="1276350"/>
            <a:chOff x="4235019" y="215386"/>
            <a:chExt cx="5010668" cy="1277461"/>
          </a:xfrm>
        </p:grpSpPr>
        <p:grpSp>
          <p:nvGrpSpPr>
            <p:cNvPr id="28676" name="Group 5">
              <a:extLst>
                <a:ext uri="{FF2B5EF4-FFF2-40B4-BE49-F238E27FC236}">
                  <a16:creationId xmlns:a16="http://schemas.microsoft.com/office/drawing/2014/main" xmlns="" id="{3D34C9CC-9928-E346-8BF3-89533AD1F58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53776915-238B-7A48-9177-B9EDA622D9D0}"/>
                  </a:ext>
                </a:extLst>
              </p:cNvPr>
              <p:cNvSpPr/>
              <p:nvPr/>
            </p:nvSpPr>
            <p:spPr>
              <a:xfrm>
                <a:off x="0" y="3193255"/>
                <a:ext cx="914414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79" name="Picture 11" descr="High-Rez-OWL-Logo.png">
                <a:extLst>
                  <a:ext uri="{FF2B5EF4-FFF2-40B4-BE49-F238E27FC236}">
                    <a16:creationId xmlns:a16="http://schemas.microsoft.com/office/drawing/2014/main" xmlns="" id="{D2A4A1AA-067B-F643-BE74-445CBC47F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2">
              <a:extLst>
                <a:ext uri="{FF2B5EF4-FFF2-40B4-BE49-F238E27FC236}">
                  <a16:creationId xmlns:a16="http://schemas.microsoft.com/office/drawing/2014/main" xmlns="" id="{09C9ABB5-E104-BD42-BC96-2CD8FAB50366}"/>
                </a:ext>
              </a:extLst>
            </p:cNvPr>
            <p:cNvSpPr txBox="1">
              <a:spLocks noChangeArrowheads="1"/>
            </p:cNvSpPr>
            <p:nvPr/>
          </p:nvSpPr>
          <p:spPr bwMode="auto">
            <a:xfrm>
              <a:off x="6643693" y="641443"/>
              <a:ext cx="2601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6+ Authors</a:t>
              </a:r>
            </a:p>
          </p:txBody>
        </p:sp>
      </p:gr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xmlns="" id="{E1EB4529-2860-DD44-9EF8-76B3573605FC}"/>
              </a:ext>
            </a:extLst>
          </p:cNvPr>
          <p:cNvSpPr txBox="1">
            <a:spLocks noChangeArrowheads="1"/>
          </p:cNvSpPr>
          <p:nvPr/>
        </p:nvSpPr>
        <p:spPr bwMode="auto">
          <a:xfrm>
            <a:off x="609600" y="2216150"/>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signal phrase</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parenthesis.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Indiana Joins Federal </a:t>
            </a:r>
            <a:r>
              <a:rPr lang="en-US" altLang="en-US" sz="2000" dirty="0">
                <a:solidFill>
                  <a:srgbClr val="0070C0"/>
                </a:solidFill>
                <a:latin typeface="Optima" panose="02000503060000020004" pitchFamily="2" charset="0"/>
              </a:rPr>
              <a:t>Accountability System</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(2008)</a:t>
            </a:r>
          </a:p>
          <a:p>
            <a:pPr algn="ctr" eaLnBrk="1" hangingPunct="1"/>
            <a:r>
              <a:rPr lang="en-US" altLang="en-US" sz="2000" dirty="0">
                <a:solidFill>
                  <a:srgbClr val="0070C0"/>
                </a:solidFill>
                <a:latin typeface="Optima" panose="02000503060000020004" pitchFamily="2" charset="0"/>
              </a:rPr>
              <a:t>OR</a:t>
            </a:r>
          </a:p>
          <a:p>
            <a:pPr eaLnBrk="1" hangingPunct="1"/>
            <a:r>
              <a:rPr lang="en-US" altLang="en-US" sz="2000" dirty="0">
                <a:solidFill>
                  <a:srgbClr val="0070C0"/>
                </a:solidFill>
                <a:latin typeface="Optima" panose="02000503060000020004" pitchFamily="2" charset="0"/>
              </a:rPr>
              <a:t>	(“</a:t>
            </a:r>
            <a:r>
              <a:rPr lang="en-US" altLang="ja-JP" sz="2000" dirty="0">
                <a:solidFill>
                  <a:srgbClr val="0070C0"/>
                </a:solidFill>
                <a:latin typeface="Optima" panose="02000503060000020004" pitchFamily="2" charset="0"/>
                <a:ea typeface="MS Mincho" panose="02020609040205080304" pitchFamily="49" charset="-128"/>
              </a:rPr>
              <a:t>Indiana,” 2008)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xmlns=""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xmlns=""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03" name="Picture 11" descr="High-Rez-OWL-Logo.png">
                <a:extLst>
                  <a:ext uri="{FF2B5EF4-FFF2-40B4-BE49-F238E27FC236}">
                    <a16:creationId xmlns:a16="http://schemas.microsoft.com/office/drawing/2014/main" xmlns=""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xmlns=""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Unknown Author</a:t>
              </a:r>
            </a:p>
          </p:txBody>
        </p:sp>
      </p:gr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xmlns="" id="{DBFF490E-AD1B-554C-9A8A-A1D65A34BFBD}"/>
              </a:ext>
            </a:extLst>
          </p:cNvPr>
          <p:cNvSpPr txBox="1">
            <a:spLocks noChangeArrowheads="1"/>
          </p:cNvSpPr>
          <p:nvPr/>
        </p:nvSpPr>
        <p:spPr bwMode="auto">
          <a:xfrm>
            <a:off x="390525" y="1574800"/>
            <a:ext cx="8534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organization:</a:t>
            </a:r>
          </a:p>
          <a:p>
            <a:pPr eaLnBrk="1" hangingPunct="1"/>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the signal phrase or the parenthetical citation.</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the organization has a well-known abbreviation, include the abbreviation in parentheses the first time the source is cited and then use only the abbreviation in later citations.</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xmlns=""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xmlns=""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29" name="Picture 11" descr="High-Rez-OWL-Logo.png">
                <a:extLst>
                  <a:ext uri="{FF2B5EF4-FFF2-40B4-BE49-F238E27FC236}">
                    <a16:creationId xmlns:a16="http://schemas.microsoft.com/office/drawing/2014/main" xmlns=""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xmlns=""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Organization</a:t>
              </a:r>
            </a:p>
          </p:txBody>
        </p:sp>
      </p:grpSp>
      <p:pic>
        <p:nvPicPr>
          <p:cNvPr id="30724" name="Picture 7">
            <a:extLst>
              <a:ext uri="{FF2B5EF4-FFF2-40B4-BE49-F238E27FC236}">
                <a16:creationId xmlns:a16="http://schemas.microsoft.com/office/drawing/2014/main" xmlns="" id="{C729725E-5EAA-DD4C-B414-1A5A8DEEE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25046" r="47134" b="62917"/>
          <a:stretch>
            <a:fillRect/>
          </a:stretch>
        </p:blipFill>
        <p:spPr bwMode="auto">
          <a:xfrm>
            <a:off x="4071938" y="2979738"/>
            <a:ext cx="486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a:extLst>
              <a:ext uri="{FF2B5EF4-FFF2-40B4-BE49-F238E27FC236}">
                <a16:creationId xmlns:a16="http://schemas.microsoft.com/office/drawing/2014/main" xmlns="" id="{A9DF3D28-8529-7644-BB5B-F998F1F94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36662" r="47134" b="47191"/>
          <a:stretch>
            <a:fillRect/>
          </a:stretch>
        </p:blipFill>
        <p:spPr bwMode="auto">
          <a:xfrm>
            <a:off x="4057650" y="5340350"/>
            <a:ext cx="4935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xmlns="" id="{6016D8C5-4F2C-F941-9035-8CA874EE58B0}"/>
              </a:ext>
            </a:extLst>
          </p:cNvPr>
          <p:cNvSpPr txBox="1">
            <a:spLocks noChangeArrowheads="1"/>
          </p:cNvSpPr>
          <p:nvPr/>
        </p:nvSpPr>
        <p:spPr bwMode="auto">
          <a:xfrm>
            <a:off x="325438" y="1963738"/>
            <a:ext cx="8534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a:latin typeface="Optima" panose="02000503060000020004" pitchFamily="2" charset="0"/>
              </a:rPr>
              <a:t>Personal pronouns where appropriate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We</a:t>
            </a:r>
            <a:r>
              <a:rPr lang="en-US" altLang="en-US" sz="2400">
                <a:latin typeface="Optima" panose="02000503060000020004" pitchFamily="2" charset="0"/>
              </a:rPr>
              <a:t> conducted an experiment…”</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The authors </a:t>
            </a:r>
            <a:r>
              <a:rPr lang="en-US" altLang="en-US" sz="2400">
                <a:latin typeface="Optima" panose="02000503060000020004" pitchFamily="2" charset="0"/>
              </a:rPr>
              <a:t>conducted an experiment….”</a:t>
            </a:r>
            <a:endParaRPr lang="en-US" altLang="en-US" sz="3000">
              <a:solidFill>
                <a:srgbClr val="FF0000"/>
              </a:solidFill>
              <a:latin typeface="Optima" panose="02000503060000020004" pitchFamily="2" charset="0"/>
            </a:endParaRPr>
          </a:p>
          <a:p>
            <a:pPr lvl="1" eaLnBrk="1" hangingPunct="1"/>
            <a:endParaRPr lang="en-US" altLang="en-US" sz="2400">
              <a:latin typeface="Optima" panose="02000503060000020004" pitchFamily="2" charset="0"/>
            </a:endParaRPr>
          </a:p>
          <a:p>
            <a:pPr lvl="1" eaLnBrk="1" hangingPunct="1"/>
            <a:r>
              <a:rPr lang="en-US" altLang="en-US" sz="2400">
                <a:latin typeface="Optima" panose="02000503060000020004" pitchFamily="2" charset="0"/>
              </a:rPr>
              <a:t>Active voice rather than passive voice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“We </a:t>
            </a:r>
            <a:r>
              <a:rPr lang="en-US" altLang="en-US" sz="2400" b="1">
                <a:latin typeface="Optima" panose="02000503060000020004" pitchFamily="2" charset="0"/>
              </a:rPr>
              <a:t>asked</a:t>
            </a:r>
            <a:r>
              <a:rPr lang="en-US" altLang="en-US" sz="2400">
                <a:latin typeface="Optima" panose="02000503060000020004" pitchFamily="2" charset="0"/>
              </a:rPr>
              <a:t> participants questions.”</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“The participants </a:t>
            </a:r>
            <a:r>
              <a:rPr lang="en-US" altLang="en-US" sz="2400" b="1">
                <a:latin typeface="Optima" panose="02000503060000020004" pitchFamily="2" charset="0"/>
              </a:rPr>
              <a:t>have been asked </a:t>
            </a:r>
            <a:r>
              <a:rPr lang="en-US" altLang="en-US" sz="2400">
                <a:latin typeface="Optima" panose="02000503060000020004" pitchFamily="2" charset="0"/>
              </a:rPr>
              <a:t>questions by the researchers.”</a:t>
            </a:r>
            <a:endParaRPr lang="en-US" altLang="en-US" sz="2000">
              <a:latin typeface="Optima" panose="02000503060000020004" pitchFamily="2" charset="0"/>
            </a:endParaRPr>
          </a:p>
        </p:txBody>
      </p:sp>
      <p:grpSp>
        <p:nvGrpSpPr>
          <p:cNvPr id="4099" name="Group 15">
            <a:extLst>
              <a:ext uri="{FF2B5EF4-FFF2-40B4-BE49-F238E27FC236}">
                <a16:creationId xmlns:a16="http://schemas.microsoft.com/office/drawing/2014/main" xmlns="" id="{ACD1D0BD-131A-C844-975B-CC9C90C55C1F}"/>
              </a:ext>
            </a:extLst>
          </p:cNvPr>
          <p:cNvGrpSpPr>
            <a:grpSpLocks/>
          </p:cNvGrpSpPr>
          <p:nvPr/>
        </p:nvGrpSpPr>
        <p:grpSpPr bwMode="auto">
          <a:xfrm>
            <a:off x="4235450" y="215900"/>
            <a:ext cx="4938713" cy="1276350"/>
            <a:chOff x="4235019" y="215386"/>
            <a:chExt cx="4939437" cy="1277461"/>
          </a:xfrm>
        </p:grpSpPr>
        <p:grpSp>
          <p:nvGrpSpPr>
            <p:cNvPr id="4100" name="Group 5">
              <a:extLst>
                <a:ext uri="{FF2B5EF4-FFF2-40B4-BE49-F238E27FC236}">
                  <a16:creationId xmlns:a16="http://schemas.microsoft.com/office/drawing/2014/main" xmlns=""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03" name="Picture 19" descr="High-Rez-OWL-Logo.png">
                <a:extLst>
                  <a:ext uri="{FF2B5EF4-FFF2-40B4-BE49-F238E27FC236}">
                    <a16:creationId xmlns:a16="http://schemas.microsoft.com/office/drawing/2014/main" xmlns=""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xmlns="" id="{A2BE9F2E-2CF5-E044-AD73-3249EE530EC1}"/>
                </a:ext>
              </a:extLst>
            </p:cNvPr>
            <p:cNvSpPr txBox="1">
              <a:spLocks noChangeArrowheads="1"/>
            </p:cNvSpPr>
            <p:nvPr/>
          </p:nvSpPr>
          <p:spPr bwMode="auto">
            <a:xfrm>
              <a:off x="6535592" y="746373"/>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Point of View &amp;Voice</a:t>
              </a:r>
              <a:endParaRPr lang="en-US" altLang="en-US"/>
            </a:p>
          </p:txBody>
        </p:sp>
      </p:gr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xmlns="" id="{D862A8AC-C312-AF4A-8959-B6E0E3FDA343}"/>
              </a:ext>
            </a:extLst>
          </p:cNvPr>
          <p:cNvSpPr txBox="1">
            <a:spLocks noChangeArrowheads="1"/>
          </p:cNvSpPr>
          <p:nvPr/>
        </p:nvSpPr>
        <p:spPr bwMode="auto">
          <a:xfrm>
            <a:off x="896938" y="2022475"/>
            <a:ext cx="7799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authors with the same last names, use first initials with the last names.</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(B. Kachru, 2005; Y. Kachru, 2008)</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When citing two or more works by the same author and published in the same year, use lower-case letters (a, b, c) after the year of publication to order the references.</a:t>
            </a:r>
          </a:p>
          <a:p>
            <a:pPr eaLnBrk="1" hangingPunct="1"/>
            <a:r>
              <a:rPr lang="en-US" altLang="en-US" sz="2000">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a:t>
            </a:r>
            <a:r>
              <a:rPr lang="en-US" altLang="ja-JP" sz="2000">
                <a:solidFill>
                  <a:srgbClr val="0070C0"/>
                </a:solidFill>
                <a:latin typeface="Optima" panose="02000503060000020004" pitchFamily="2" charset="0"/>
                <a:ea typeface="MS Mincho" panose="02020609040205080304" pitchFamily="49" charset="-128"/>
              </a:rPr>
              <a:t>s (1998a) study of adolescent immigrants…</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1747" name="Group 7">
            <a:extLst>
              <a:ext uri="{FF2B5EF4-FFF2-40B4-BE49-F238E27FC236}">
                <a16:creationId xmlns:a16="http://schemas.microsoft.com/office/drawing/2014/main" xmlns=""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xmlns=""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51" name="Picture 12" descr="High-Rez-OWL-Logo.png">
                <a:extLst>
                  <a:ext uri="{FF2B5EF4-FFF2-40B4-BE49-F238E27FC236}">
                    <a16:creationId xmlns:a16="http://schemas.microsoft.com/office/drawing/2014/main" xmlns=""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xmlns=""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Same Last Name/Author</a:t>
              </a:r>
            </a:p>
          </p:txBody>
        </p:sp>
      </p:gr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xmlns="" id="{59FFF465-01BC-A344-ABF1-2C22B8008B3B}"/>
              </a:ext>
            </a:extLst>
          </p:cNvPr>
          <p:cNvSpPr txBox="1">
            <a:spLocks noChangeArrowheads="1"/>
          </p:cNvSpPr>
          <p:nvPr/>
        </p:nvSpPr>
        <p:spPr bwMode="auto">
          <a:xfrm>
            <a:off x="377825" y="19383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interviews, letters, e-mails, etc., include the communicator’</a:t>
            </a:r>
            <a:r>
              <a:rPr lang="en-US" altLang="ja-JP" sz="200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a:t>
            </a: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r>
              <a:rPr lang="en-US" altLang="ja-JP" sz="2000">
                <a:latin typeface="Optima" panose="02000503060000020004" pitchFamily="2" charset="0"/>
                <a:ea typeface="MS Mincho" panose="02020609040205080304" pitchFamily="49" charset="-128"/>
              </a:rPr>
              <a:t>Do not include personal communication in the reference list.</a:t>
            </a:r>
            <a:endParaRPr lang="en-US" altLang="en-US" sz="200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xmlns=""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xmlns=""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776" name="Picture 11" descr="High-Rez-OWL-Logo.png">
                <a:extLst>
                  <a:ext uri="{FF2B5EF4-FFF2-40B4-BE49-F238E27FC236}">
                    <a16:creationId xmlns:a16="http://schemas.microsoft.com/office/drawing/2014/main" xmlns=""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xmlns=""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Personal Communication</a:t>
              </a:r>
            </a:p>
          </p:txBody>
        </p:sp>
      </p:grpSp>
      <p:pic>
        <p:nvPicPr>
          <p:cNvPr id="32772" name="Picture 7">
            <a:extLst>
              <a:ext uri="{FF2B5EF4-FFF2-40B4-BE49-F238E27FC236}">
                <a16:creationId xmlns:a16="http://schemas.microsoft.com/office/drawing/2014/main" xmlns="" id="{FB006A0F-6953-2349-8B58-B2357C3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74" t="24463" r="43358" b="50298"/>
          <a:stretch>
            <a:fillRect/>
          </a:stretch>
        </p:blipFill>
        <p:spPr bwMode="auto">
          <a:xfrm>
            <a:off x="1541463" y="3036888"/>
            <a:ext cx="60785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xmlns="" id="{B646F91F-2CB0-504D-A85A-F67611CF6EC0}"/>
              </a:ext>
            </a:extLst>
          </p:cNvPr>
          <p:cNvSpPr txBox="1">
            <a:spLocks noChangeArrowheads="1"/>
          </p:cNvSpPr>
          <p:nvPr/>
        </p:nvSpPr>
        <p:spPr bwMode="auto">
          <a:xfrm>
            <a:off x="609600" y="22161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electronic document</a:t>
            </a:r>
            <a:r>
              <a:rPr lang="en-US" altLang="en-US" sz="2000" dirty="0">
                <a:latin typeface="Optima" panose="02000503060000020004" pitchFamily="2" charset="0"/>
              </a:rPr>
              <a:t>, whenever possible, cite it in the author-date style. If an electronic source lacks page numbers, locate and identify the paragraph number/paragraph heading.</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xmlns=""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xmlns=""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0" name="Picture 11" descr="High-Rez-OWL-Logo.png">
                <a:extLst>
                  <a:ext uri="{FF2B5EF4-FFF2-40B4-BE49-F238E27FC236}">
                    <a16:creationId xmlns:a16="http://schemas.microsoft.com/office/drawing/2014/main" xmlns=""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xmlns="" id="{80139E57-52AE-A148-A907-4DB03838E4DC}"/>
                </a:ext>
              </a:extLst>
            </p:cNvPr>
            <p:cNvSpPr txBox="1">
              <a:spLocks noChangeArrowheads="1"/>
            </p:cNvSpPr>
            <p:nvPr/>
          </p:nvSpPr>
          <p:spPr bwMode="auto">
            <a:xfrm>
              <a:off x="7063413" y="64144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Electronic Sources</a:t>
              </a:r>
            </a:p>
          </p:txBody>
        </p:sp>
      </p:grpSp>
      <p:pic>
        <p:nvPicPr>
          <p:cNvPr id="33796" name="Picture 7">
            <a:extLst>
              <a:ext uri="{FF2B5EF4-FFF2-40B4-BE49-F238E27FC236}">
                <a16:creationId xmlns:a16="http://schemas.microsoft.com/office/drawing/2014/main" xmlns="" id="{A0919576-C150-5C45-BE55-9F1313353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63" t="24075" r="38847" b="68472"/>
          <a:stretch>
            <a:fillRect/>
          </a:stretch>
        </p:blipFill>
        <p:spPr bwMode="auto">
          <a:xfrm>
            <a:off x="1758950" y="4264025"/>
            <a:ext cx="73564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xmlns="" id="{016D86BE-6316-044A-8266-8CF30D479132}"/>
              </a:ext>
            </a:extLst>
          </p:cNvPr>
          <p:cNvSpPr txBox="1">
            <a:spLocks noChangeArrowheads="1"/>
          </p:cNvSpPr>
          <p:nvPr/>
        </p:nvSpPr>
        <p:spPr bwMode="auto">
          <a:xfrm>
            <a:off x="609600" y="22161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b="1" dirty="0">
                <a:latin typeface="Optima" panose="02000503060000020004" pitchFamily="2" charset="0"/>
              </a:rPr>
              <a:t>APA uses a system of five heading levels.</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aphicFrame>
        <p:nvGraphicFramePr>
          <p:cNvPr id="5" name="Table 4">
            <a:extLst>
              <a:ext uri="{FF2B5EF4-FFF2-40B4-BE49-F238E27FC236}">
                <a16:creationId xmlns:a16="http://schemas.microsoft.com/office/drawing/2014/main" xmlns="" id="{A9A6A930-7C85-6442-B7DF-887B90600B6F}"/>
              </a:ext>
            </a:extLst>
          </p:cNvPr>
          <p:cNvGraphicFramePr>
            <a:graphicFrameLocks noGrp="1"/>
          </p:cNvGraphicFramePr>
          <p:nvPr>
            <p:extLst>
              <p:ext uri="{D42A27DB-BD31-4B8C-83A1-F6EECF244321}">
                <p14:modId xmlns:p14="http://schemas.microsoft.com/office/powerpoint/2010/main" val="2929703133"/>
              </p:ext>
            </p:extLst>
          </p:nvPr>
        </p:nvGraphicFramePr>
        <p:xfrm>
          <a:off x="404813" y="3133725"/>
          <a:ext cx="8191500" cy="2595565"/>
        </p:xfrm>
        <a:graphic>
          <a:graphicData uri="http://schemas.openxmlformats.org/drawingml/2006/table">
            <a:tbl>
              <a:tblPr firstRow="1" bandRow="1">
                <a:tableStyleId>{3B4B98B0-60AC-42C2-AFA5-B58CD77FA1E5}</a:tableStyleId>
              </a:tblPr>
              <a:tblGrid>
                <a:gridCol w="1002627">
                  <a:extLst>
                    <a:ext uri="{9D8B030D-6E8A-4147-A177-3AD203B41FA5}">
                      <a16:colId xmlns:a16="http://schemas.microsoft.com/office/drawing/2014/main" xmlns="" val="20000"/>
                    </a:ext>
                  </a:extLst>
                </a:gridCol>
                <a:gridCol w="7188873">
                  <a:extLst>
                    <a:ext uri="{9D8B030D-6E8A-4147-A177-3AD203B41FA5}">
                      <a16:colId xmlns:a16="http://schemas.microsoft.com/office/drawing/2014/main" xmlns="" val="20001"/>
                    </a:ext>
                  </a:extLst>
                </a:gridCol>
              </a:tblGrid>
              <a:tr h="370795">
                <a:tc gridSpan="2">
                  <a:txBody>
                    <a:bodyPr/>
                    <a:lstStyle/>
                    <a:p>
                      <a:pPr algn="ctr"/>
                      <a:r>
                        <a:rPr lang="en-US" sz="1800" dirty="0"/>
                        <a:t>APA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0"/>
                  </a:ext>
                </a:extLst>
              </a:tr>
              <a:tr h="370795">
                <a:tc>
                  <a:txBody>
                    <a:bodyPr/>
                    <a:lstStyle/>
                    <a:p>
                      <a:r>
                        <a:rPr lang="en-US" sz="1800" dirty="0"/>
                        <a:t>Level</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Format</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795">
                <a:tc>
                  <a:txBody>
                    <a:bodyPr/>
                    <a:lstStyle/>
                    <a:p>
                      <a:pPr algn="ctr"/>
                      <a:r>
                        <a:rPr lang="en-US" sz="1800" dirty="0"/>
                        <a:t>1</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Centered,</a:t>
                      </a:r>
                      <a:r>
                        <a:rPr lang="en-US" sz="1800" b="1" baseline="0" dirty="0"/>
                        <a:t> Boldfaced,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795">
                <a:tc>
                  <a:txBody>
                    <a:bodyPr/>
                    <a:lstStyle/>
                    <a:p>
                      <a:pPr algn="ctr"/>
                      <a:r>
                        <a:rPr lang="en-US" sz="1800" dirty="0"/>
                        <a:t>2</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Left-aligned, Boldface,</a:t>
                      </a:r>
                      <a:r>
                        <a:rPr lang="en-US" sz="1800" b="1" baseline="0" dirty="0"/>
                        <a:t>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795">
                <a:tc>
                  <a:txBody>
                    <a:bodyPr/>
                    <a:lstStyle/>
                    <a:p>
                      <a:pPr algn="ctr"/>
                      <a:r>
                        <a:rPr lang="en-US" sz="1800" dirty="0"/>
                        <a:t>3</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dirty="0"/>
                        <a:t>Indented,</a:t>
                      </a:r>
                      <a:r>
                        <a:rPr lang="en-US" sz="1800" b="1" baseline="0" dirty="0"/>
                        <a:t> boldface, lowercase heading with a period.</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795">
                <a:tc>
                  <a:txBody>
                    <a:bodyPr/>
                    <a:lstStyle/>
                    <a:p>
                      <a:pPr algn="ctr"/>
                      <a:r>
                        <a:rPr lang="en-US" sz="1800" dirty="0"/>
                        <a:t>4</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i="1" dirty="0"/>
                        <a:t>Indented,</a:t>
                      </a:r>
                      <a:r>
                        <a:rPr lang="en-US" sz="1800" b="1" i="1" baseline="0" dirty="0"/>
                        <a:t> boldface, italicized, lowercase heading with period.</a:t>
                      </a:r>
                      <a:endParaRPr lang="en-US" sz="1800" b="1"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795">
                <a:tc>
                  <a:txBody>
                    <a:bodyPr/>
                    <a:lstStyle/>
                    <a:p>
                      <a:pPr algn="ctr"/>
                      <a:r>
                        <a:rPr lang="en-US" sz="1800" dirty="0"/>
                        <a:t>5</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aseline="0" dirty="0"/>
                        <a:t>     </a:t>
                      </a:r>
                      <a:r>
                        <a:rPr lang="en-US" sz="1800" i="1" baseline="0" dirty="0"/>
                        <a:t>Indented, italicized, lowercase heading with a period.</a:t>
                      </a:r>
                      <a:endParaRPr lang="en-US" sz="1800"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pSp>
        <p:nvGrpSpPr>
          <p:cNvPr id="34844" name="Group 13">
            <a:extLst>
              <a:ext uri="{FF2B5EF4-FFF2-40B4-BE49-F238E27FC236}">
                <a16:creationId xmlns:a16="http://schemas.microsoft.com/office/drawing/2014/main" xmlns=""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xmlns=""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xmlns=""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48" name="Picture 17" descr="High-Rez-OWL-Logo.png">
                <a:extLst>
                  <a:ext uri="{FF2B5EF4-FFF2-40B4-BE49-F238E27FC236}">
                    <a16:creationId xmlns:a16="http://schemas.microsoft.com/office/drawing/2014/main" xmlns=""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xmlns=""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xmlns=""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Here is an example of the five-level heading system:</a:t>
            </a:r>
          </a:p>
          <a:p>
            <a:pPr eaLnBrk="1" hangingPunct="1"/>
            <a:endParaRPr lang="en-US" altLang="en-US" sz="200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xmlns=""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xmlns=""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xmlns=""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848" name="Picture 16" descr="High-Rez-OWL-Logo.png">
                <a:extLst>
                  <a:ext uri="{FF2B5EF4-FFF2-40B4-BE49-F238E27FC236}">
                    <a16:creationId xmlns:a16="http://schemas.microsoft.com/office/drawing/2014/main" xmlns=""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xmlns=""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pic>
        <p:nvPicPr>
          <p:cNvPr id="35844" name="Picture 7">
            <a:extLst>
              <a:ext uri="{FF2B5EF4-FFF2-40B4-BE49-F238E27FC236}">
                <a16:creationId xmlns:a16="http://schemas.microsoft.com/office/drawing/2014/main" xmlns="" id="{9BFA04CA-96C5-0F49-BE9E-AB76086A3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385" t="24269" r="26895" b="25446"/>
          <a:stretch>
            <a:fillRect/>
          </a:stretch>
        </p:blipFill>
        <p:spPr bwMode="auto">
          <a:xfrm>
            <a:off x="1220788" y="2216150"/>
            <a:ext cx="71247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xmlns="" id="{3A0BB062-D306-FD4C-BFF5-C62956EB6E0F}"/>
              </a:ext>
            </a:extLst>
          </p:cNvPr>
          <p:cNvSpPr txBox="1">
            <a:spLocks noChangeArrowheads="1"/>
          </p:cNvSpPr>
          <p:nvPr/>
        </p:nvSpPr>
        <p:spPr bwMode="auto">
          <a:xfrm>
            <a:off x="500063" y="19431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tables with an Arabic numeral and provide a title. The label and title appear on separate lines above the table, flush-left and single-spaced.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a source in a note below the table.</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Table 1</a:t>
            </a:r>
          </a:p>
          <a:p>
            <a:pPr eaLnBrk="1" hangingPunct="1"/>
            <a:r>
              <a:rPr lang="en-US" altLang="en-US" sz="2000" i="1">
                <a:solidFill>
                  <a:srgbClr val="0070C0"/>
                </a:solidFill>
                <a:latin typeface="Optima" panose="02000503060000020004" pitchFamily="2" charset="0"/>
              </a:rPr>
              <a:t>	Internet users in Europe</a:t>
            </a:r>
            <a:endParaRPr lang="en-US" altLang="en-US" sz="2000">
              <a:solidFill>
                <a:srgbClr val="0070C0"/>
              </a:solidFill>
              <a:latin typeface="Optima" panose="02000503060000020004" pitchFamily="2" charset="0"/>
            </a:endParaRPr>
          </a:p>
          <a:p>
            <a:pPr eaLnBrk="1" hangingPunct="1"/>
            <a:endParaRPr lang="en-US" altLang="en-US" sz="2000" i="1">
              <a:latin typeface="Optima" panose="02000503060000020004" pitchFamily="2" charset="0"/>
            </a:endParaRPr>
          </a:p>
        </p:txBody>
      </p:sp>
      <p:graphicFrame>
        <p:nvGraphicFramePr>
          <p:cNvPr id="5" name="Table 4">
            <a:extLst>
              <a:ext uri="{FF2B5EF4-FFF2-40B4-BE49-F238E27FC236}">
                <a16:creationId xmlns:a16="http://schemas.microsoft.com/office/drawing/2014/main" xmlns="" id="{A623D962-A6C7-AC4C-9471-2BCE09B32953}"/>
              </a:ext>
            </a:extLst>
          </p:cNvPr>
          <p:cNvGraphicFramePr>
            <a:graphicFrameLocks noGrp="1"/>
          </p:cNvGraphicFramePr>
          <p:nvPr/>
        </p:nvGraphicFramePr>
        <p:xfrm>
          <a:off x="1524000" y="4200525"/>
          <a:ext cx="6096000" cy="741364"/>
        </p:xfrm>
        <a:graphic>
          <a:graphicData uri="http://schemas.openxmlformats.org/drawingml/2006/table">
            <a:tbl>
              <a:tblPr firstRow="1" bandRow="1">
                <a:tableStyleId>{22838BEF-8BB2-4498-84A7-C5851F593DF1}</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682">
                <a:tc>
                  <a:txBody>
                    <a:bodyPr/>
                    <a:lstStyle/>
                    <a:p>
                      <a:r>
                        <a:rPr lang="en-US" sz="1800" dirty="0"/>
                        <a:t>Country</a:t>
                      </a:r>
                      <a:endParaRPr lang="en-US" sz="1800" dirty="0">
                        <a:latin typeface="Optima"/>
                      </a:endParaRPr>
                    </a:p>
                  </a:txBody>
                  <a:tcPr marT="45700" marB="45700"/>
                </a:tc>
                <a:tc>
                  <a:txBody>
                    <a:bodyPr/>
                    <a:lstStyle/>
                    <a:p>
                      <a:r>
                        <a:rPr lang="en-US" sz="1800" dirty="0"/>
                        <a:t>Regular Users</a:t>
                      </a:r>
                      <a:endParaRPr lang="en-US" sz="1800" dirty="0">
                        <a:latin typeface="Optima"/>
                      </a:endParaRPr>
                    </a:p>
                  </a:txBody>
                  <a:tcPr marT="45700" marB="45700"/>
                </a:tc>
                <a:extLst>
                  <a:ext uri="{0D108BD9-81ED-4DB2-BD59-A6C34878D82A}">
                    <a16:rowId xmlns:a16="http://schemas.microsoft.com/office/drawing/2014/main" xmlns="" val="10000"/>
                  </a:ext>
                </a:extLst>
              </a:tr>
              <a:tr h="370682">
                <a:tc>
                  <a:txBody>
                    <a:bodyPr/>
                    <a:lstStyle/>
                    <a:p>
                      <a:r>
                        <a:rPr lang="en-US" sz="1800" dirty="0"/>
                        <a:t>France</a:t>
                      </a:r>
                      <a:endParaRPr lang="en-US" sz="1800" dirty="0">
                        <a:latin typeface="Optima"/>
                      </a:endParaRPr>
                    </a:p>
                  </a:txBody>
                  <a:tcPr marT="45700" marB="45700"/>
                </a:tc>
                <a:tc>
                  <a:txBody>
                    <a:bodyPr/>
                    <a:lstStyle/>
                    <a:p>
                      <a:r>
                        <a:rPr lang="en-US" sz="1800" dirty="0"/>
                        <a:t>9 ml</a:t>
                      </a:r>
                      <a:endParaRPr lang="en-US" sz="1800" dirty="0">
                        <a:latin typeface="Optima"/>
                      </a:endParaRPr>
                    </a:p>
                  </a:txBody>
                  <a:tcPr marT="45700" marB="45700"/>
                </a:tc>
                <a:extLst>
                  <a:ext uri="{0D108BD9-81ED-4DB2-BD59-A6C34878D82A}">
                    <a16:rowId xmlns:a16="http://schemas.microsoft.com/office/drawing/2014/main" xmlns="" val="10001"/>
                  </a:ext>
                </a:extLst>
              </a:tr>
            </a:tbl>
          </a:graphicData>
        </a:graphic>
      </p:graphicFrame>
      <p:sp>
        <p:nvSpPr>
          <p:cNvPr id="36878" name="TextBox 8">
            <a:extLst>
              <a:ext uri="{FF2B5EF4-FFF2-40B4-BE49-F238E27FC236}">
                <a16:creationId xmlns:a16="http://schemas.microsoft.com/office/drawing/2014/main" xmlns="" id="{5C877826-0894-8C42-8E52-B26DD898E14C}"/>
              </a:ext>
            </a:extLst>
          </p:cNvPr>
          <p:cNvSpPr txBox="1">
            <a:spLocks noChangeArrowheads="1"/>
          </p:cNvSpPr>
          <p:nvPr/>
        </p:nvSpPr>
        <p:spPr bwMode="auto">
          <a:xfrm>
            <a:off x="1247775" y="4994275"/>
            <a:ext cx="672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latin typeface="Optima" panose="02000503060000020004" pitchFamily="2" charset="0"/>
              </a:rPr>
              <a:t>Note: The data are adapted from </a:t>
            </a:r>
            <a:r>
              <a:rPr lang="en-US" altLang="en-US">
                <a:latin typeface="Optima" panose="02000503060000020004" pitchFamily="2" charset="0"/>
                <a:ea typeface="MS Mincho" panose="02020609040205080304" pitchFamily="49" charset="-128"/>
              </a:rPr>
              <a:t>“</a:t>
            </a:r>
            <a:r>
              <a:rPr lang="en-US" altLang="ja-JP">
                <a:latin typeface="Optima" panose="02000503060000020004" pitchFamily="2" charset="0"/>
                <a:ea typeface="MS Mincho" panose="02020609040205080304" pitchFamily="49" charset="-128"/>
              </a:rPr>
              <a:t>The European Union and Russia” (2007). Retrieved from </a:t>
            </a:r>
            <a:r>
              <a:rPr lang="en-US" altLang="en-US">
                <a:latin typeface="Optima" panose="02000503060000020004" pitchFamily="2" charset="0"/>
                <a:hlinkClick r:id="rId3"/>
              </a:rPr>
              <a:t>http://epp.eurostat.ec.europa.eu</a:t>
            </a:r>
            <a:r>
              <a:rPr lang="en-US" altLang="en-US">
                <a:latin typeface="Optima" panose="02000503060000020004" pitchFamily="2" charset="0"/>
              </a:rPr>
              <a:t> </a:t>
            </a:r>
          </a:p>
          <a:p>
            <a:pPr eaLnBrk="1" hangingPunct="1"/>
            <a:endParaRPr lang="en-US" altLang="en-US">
              <a:latin typeface="Optima" panose="02000503060000020004" pitchFamily="2" charset="0"/>
            </a:endParaRPr>
          </a:p>
        </p:txBody>
      </p:sp>
      <p:grpSp>
        <p:nvGrpSpPr>
          <p:cNvPr id="36879" name="Group 9">
            <a:extLst>
              <a:ext uri="{FF2B5EF4-FFF2-40B4-BE49-F238E27FC236}">
                <a16:creationId xmlns:a16="http://schemas.microsoft.com/office/drawing/2014/main" xmlns=""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xmlns=""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xmlns=""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83" name="Picture 13" descr="High-Rez-OWL-Logo.png">
                <a:extLst>
                  <a:ext uri="{FF2B5EF4-FFF2-40B4-BE49-F238E27FC236}">
                    <a16:creationId xmlns:a16="http://schemas.microsoft.com/office/drawing/2014/main" xmlns="" id="{3D929848-E77E-1C4A-9C34-BCE79695A5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xmlns=""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Tables</a:t>
              </a:r>
              <a:endParaRPr lang="en-US" altLang="en-US"/>
            </a:p>
          </p:txBody>
        </p:sp>
      </p:gr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xmlns="" id="{FCA63B3D-84F0-B147-9536-ACB22C48DE66}"/>
              </a:ext>
            </a:extLst>
          </p:cNvPr>
          <p:cNvSpPr txBox="1">
            <a:spLocks noChangeArrowheads="1"/>
          </p:cNvSpPr>
          <p:nvPr/>
        </p:nvSpPr>
        <p:spPr bwMode="auto">
          <a:xfrm>
            <a:off x="363538" y="221615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figures with an Arabic numeral and provide a title. The label and the title appear on the same line below the figure, flush-left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You might provide an additional title centered above the figure.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the source below the label and the title.</a:t>
            </a:r>
          </a:p>
          <a:p>
            <a:pPr eaLnBrk="1" hangingPunct="1"/>
            <a:endParaRPr lang="en-US" altLang="en-US" sz="2000">
              <a:latin typeface="Optima" panose="02000503060000020004" pitchFamily="2" charset="0"/>
            </a:endParaRPr>
          </a:p>
          <a:p>
            <a:pPr eaLnBrk="1" hangingPunct="1"/>
            <a:r>
              <a:rPr lang="en-US" altLang="en-US" sz="2000" i="1">
                <a:solidFill>
                  <a:srgbClr val="0070C0"/>
                </a:solidFill>
                <a:latin typeface="Optima" panose="02000503060000020004" pitchFamily="2" charset="0"/>
              </a:rPr>
              <a:t>Figure 1. </a:t>
            </a:r>
            <a:r>
              <a:rPr lang="en-US" altLang="en-US" sz="2000">
                <a:solidFill>
                  <a:srgbClr val="0070C0"/>
                </a:solidFill>
                <a:latin typeface="Optima" panose="02000503060000020004" pitchFamily="2" charset="0"/>
              </a:rPr>
              <a:t>Internet users in Europe. Adapted from </a:t>
            </a:r>
            <a:r>
              <a:rPr lang="en-US" altLang="en-US" sz="2000" i="1">
                <a:solidFill>
                  <a:srgbClr val="0070C0"/>
                </a:solidFill>
                <a:latin typeface="Optima" panose="02000503060000020004" pitchFamily="2" charset="0"/>
              </a:rPr>
              <a:t>The European Union and Russia: Statistical comparison</a:t>
            </a:r>
            <a:r>
              <a:rPr lang="en-US" altLang="en-US" sz="2000">
                <a:solidFill>
                  <a:srgbClr val="0070C0"/>
                </a:solidFill>
                <a:latin typeface="Optima" panose="02000503060000020004" pitchFamily="2" charset="0"/>
              </a:rPr>
              <a:t> by Eurostat Statistical Books, 2007, 	Retrieved from </a:t>
            </a:r>
            <a:r>
              <a:rPr lang="en-US" altLang="en-US" sz="2000">
                <a:solidFill>
                  <a:srgbClr val="0070C0"/>
                </a:solidFill>
                <a:latin typeface="Optima" panose="02000503060000020004" pitchFamily="2" charset="0"/>
                <a:hlinkClick r:id="rId3"/>
              </a:rPr>
              <a:t>http://epp.eurostat.ec.europa.eu</a:t>
            </a:r>
            <a:r>
              <a:rPr lang="en-US" altLang="en-US" sz="2000">
                <a:solidFill>
                  <a:srgbClr val="0070C0"/>
                </a:solidFill>
                <a:latin typeface="Optima" panose="02000503060000020004" pitchFamily="2" charset="0"/>
              </a:rPr>
              <a:t>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7891" name="Group 7">
            <a:extLst>
              <a:ext uri="{FF2B5EF4-FFF2-40B4-BE49-F238E27FC236}">
                <a16:creationId xmlns:a16="http://schemas.microsoft.com/office/drawing/2014/main" xmlns=""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xmlns=""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5" name="Picture 11" descr="High-Rez-OWL-Logo.png">
                <a:extLst>
                  <a:ext uri="{FF2B5EF4-FFF2-40B4-BE49-F238E27FC236}">
                    <a16:creationId xmlns:a16="http://schemas.microsoft.com/office/drawing/2014/main" xmlns="" id="{8FF16A93-5722-4D4D-8A69-3C2652D34F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xmlns=""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Figures</a:t>
              </a:r>
              <a:endParaRPr lang="en-US" altLang="en-US"/>
            </a:p>
          </p:txBody>
        </p:sp>
      </p:gr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xmlns=""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The Purdue OWL: </a:t>
            </a:r>
            <a:r>
              <a:rPr lang="en-US" altLang="en-US" sz="2000">
                <a:latin typeface="Optima" panose="02000503060000020004" pitchFamily="2" charset="0"/>
                <a:hlinkClick r:id="rId3"/>
              </a:rPr>
              <a:t>http://owl.english.purdue.edu</a:t>
            </a:r>
            <a:r>
              <a:rPr lang="en-US" altLang="en-US" sz="2000">
                <a:latin typeface="Optima" panose="02000503060000020004" pitchFamily="2" charset="0"/>
              </a:rPr>
              <a:t>  </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The Purdue Writing Lab @ HEAV 226</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Composition textbooks</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i="1">
                <a:latin typeface="Optima" panose="02000503060000020004" pitchFamily="2" charset="0"/>
              </a:rPr>
              <a:t>Publication Manual of the American Psychological Association, </a:t>
            </a:r>
            <a:r>
              <a:rPr lang="en-US" altLang="en-US" sz="2000">
                <a:latin typeface="Optima" panose="02000503060000020004" pitchFamily="2" charset="0"/>
              </a:rPr>
              <a:t>6</a:t>
            </a:r>
            <a:r>
              <a:rPr lang="en-US" altLang="en-US" sz="2000" baseline="30000">
                <a:latin typeface="Optima" panose="02000503060000020004" pitchFamily="2" charset="0"/>
              </a:rPr>
              <a:t>th</a:t>
            </a:r>
            <a:r>
              <a:rPr lang="en-US" altLang="en-US" sz="2000">
                <a:latin typeface="Optima" panose="02000503060000020004" pitchFamily="2" charset="0"/>
              </a:rPr>
              <a:t> ed.</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APA’</a:t>
            </a:r>
            <a:r>
              <a:rPr lang="en-US" altLang="ja-JP" sz="2000">
                <a:latin typeface="Optima" panose="02000503060000020004" pitchFamily="2" charset="0"/>
                <a:ea typeface="MS Mincho" panose="02020609040205080304" pitchFamily="49" charset="-128"/>
              </a:rPr>
              <a:t>s website: </a:t>
            </a:r>
            <a:r>
              <a:rPr lang="en-US" altLang="ja-JP" sz="2000">
                <a:latin typeface="Optima" panose="02000503060000020004" pitchFamily="2" charset="0"/>
                <a:ea typeface="MS Mincho" panose="02020609040205080304" pitchFamily="49" charset="-128"/>
                <a:hlinkClick r:id="rId4"/>
              </a:rPr>
              <a:t>http://www.apastyle.org</a:t>
            </a:r>
            <a:r>
              <a:rPr lang="en-US" altLang="ja-JP" sz="2000">
                <a:latin typeface="Optima" panose="02000503060000020004" pitchFamily="2" charset="0"/>
                <a:ea typeface="MS Mincho" panose="02020609040205080304" pitchFamily="49" charset="-128"/>
              </a:rPr>
              <a:t> </a:t>
            </a:r>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8915" name="Group 7">
            <a:extLst>
              <a:ext uri="{FF2B5EF4-FFF2-40B4-BE49-F238E27FC236}">
                <a16:creationId xmlns:a16="http://schemas.microsoft.com/office/drawing/2014/main" xmlns=""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xmlns=""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9" name="Picture 11" descr="High-Rez-OWL-Logo.png">
                <a:extLst>
                  <a:ext uri="{FF2B5EF4-FFF2-40B4-BE49-F238E27FC236}">
                    <a16:creationId xmlns:a16="http://schemas.microsoft.com/office/drawing/2014/main" xmlns=""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xmlns=""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Additional Resources</a:t>
              </a:r>
              <a:endParaRPr lang="en-US" altLang="en-US"/>
            </a:p>
          </p:txBody>
        </p:sp>
      </p:gr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xmlns=""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xmlns=""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xmlns=""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xmlns=""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APA Formatting and Style Guide</a:t>
            </a:r>
            <a:endParaRPr lang="en-US" altLang="en-US" sz="1900"/>
          </a:p>
          <a:p>
            <a:pPr eaLnBrk="1" hangingPunct="1"/>
            <a:endParaRPr lang="en-US" altLang="en-US" sz="1900"/>
          </a:p>
          <a:p>
            <a:pPr eaLnBrk="1" hangingPunct="1"/>
            <a:r>
              <a:rPr lang="en-US" altLang="en-US" sz="1500"/>
              <a:t>Brought to you in cooperation with the Purdue Online Writing Lab</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xmlns=""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Language in an APA paper should be:</a:t>
            </a:r>
          </a:p>
          <a:p>
            <a:pPr eaLnBrk="1" hangingPunct="1"/>
            <a:endParaRPr lang="en-US" altLang="en-US">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Clear</a:t>
            </a:r>
            <a:r>
              <a:rPr lang="en-US" altLang="en-US" sz="2400">
                <a:latin typeface="Optima" panose="02000503060000020004" pitchFamily="2" charset="0"/>
              </a:rPr>
              <a:t>: be specific in descriptions and explanations</a:t>
            </a:r>
          </a:p>
          <a:p>
            <a:pPr lvl="1"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Concise</a:t>
            </a:r>
            <a:r>
              <a:rPr lang="en-US" altLang="en-US" sz="240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Plain</a:t>
            </a:r>
            <a:r>
              <a:rPr lang="en-US" altLang="en-US" sz="2400">
                <a:latin typeface="Optima" panose="02000503060000020004" pitchFamily="2" charset="0"/>
              </a:rPr>
              <a:t>: use simple, descriptive adjectives and  minimize figurative language</a:t>
            </a:r>
          </a:p>
          <a:p>
            <a:pPr eaLnBrk="1" hangingPunct="1"/>
            <a:endParaRPr lang="en-US" altLang="en-US" sz="2400">
              <a:latin typeface="Optima" panose="02000503060000020004" pitchFamily="2" charset="0"/>
            </a:endParaRPr>
          </a:p>
          <a:p>
            <a:pPr eaLnBrk="1" hangingPunct="1"/>
            <a:endParaRPr lang="en-US" altLang="en-US">
              <a:latin typeface="Optima" panose="02000503060000020004" pitchFamily="2" charset="0"/>
            </a:endParaRPr>
          </a:p>
        </p:txBody>
      </p:sp>
      <p:grpSp>
        <p:nvGrpSpPr>
          <p:cNvPr id="5123" name="Group 22">
            <a:extLst>
              <a:ext uri="{FF2B5EF4-FFF2-40B4-BE49-F238E27FC236}">
                <a16:creationId xmlns:a16="http://schemas.microsoft.com/office/drawing/2014/main" xmlns=""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xmlns=""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xmlns=""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7" name="Picture 26" descr="High-Rez-OWL-Logo.png">
                <a:extLst>
                  <a:ext uri="{FF2B5EF4-FFF2-40B4-BE49-F238E27FC236}">
                    <a16:creationId xmlns:a16="http://schemas.microsoft.com/office/drawing/2014/main" xmlns=""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xmlns=""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Language</a:t>
              </a:r>
              <a:endParaRPr lang="en-US" altLang="en-US"/>
            </a:p>
          </p:txBody>
        </p:sp>
      </p:gr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xmlns="" id="{490A3930-EC16-7943-844B-5F4DEBD5C3AC}"/>
              </a:ext>
            </a:extLst>
          </p:cNvPr>
          <p:cNvSpPr txBox="1">
            <a:spLocks noChangeArrowheads="1"/>
          </p:cNvSpPr>
          <p:nvPr/>
        </p:nvSpPr>
        <p:spPr bwMode="auto">
          <a:xfrm>
            <a:off x="419100" y="1843088"/>
            <a:ext cx="835501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 </a:t>
            </a:r>
          </a:p>
          <a:p>
            <a:pPr lvl="2" eaLnBrk="1" hangingPunct="1">
              <a:buFont typeface="Arial" panose="020B0604020202020204" pitchFamily="34" charset="0"/>
              <a:buChar char="•"/>
            </a:pPr>
            <a:r>
              <a:rPr lang="en-US" altLang="en-US" sz="2400" dirty="0">
                <a:latin typeface="Optima" panose="02000503060000020004" pitchFamily="2" charset="0"/>
              </a:rPr>
              <a:t>Introduction </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xmlns=""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xmlns=""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xmlns=""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1" name="Picture 21" descr="High-Rez-OWL-Logo.png">
                <a:extLst>
                  <a:ext uri="{FF2B5EF4-FFF2-40B4-BE49-F238E27FC236}">
                    <a16:creationId xmlns:a16="http://schemas.microsoft.com/office/drawing/2014/main" xmlns=""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xmlns=""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xmlns="" id="{C93CAFD8-7C3D-694F-9AE3-B77DAC275989}"/>
              </a:ext>
            </a:extLst>
          </p:cNvPr>
          <p:cNvSpPr txBox="1">
            <a:spLocks noChangeArrowheads="1"/>
          </p:cNvSpPr>
          <p:nvPr/>
        </p:nvSpPr>
        <p:spPr bwMode="auto">
          <a:xfrm>
            <a:off x="419100" y="1612900"/>
            <a:ext cx="835501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The Experimental Report:</a:t>
            </a:r>
          </a:p>
          <a:p>
            <a:pPr lvl="1" eaLnBrk="1" hangingPunct="1">
              <a:buFont typeface="Arial" panose="020B0604020202020204" pitchFamily="34" charset="0"/>
              <a:buChar char="•"/>
            </a:pPr>
            <a:r>
              <a:rPr lang="en-US" altLang="en-US" sz="2400" dirty="0">
                <a:latin typeface="Optima" panose="02000503060000020004" pitchFamily="2" charset="0"/>
              </a:rPr>
              <a:t> Describes your experimental research</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a:t>
            </a:r>
          </a:p>
          <a:p>
            <a:pPr lvl="2" eaLnBrk="1" hangingPunct="1">
              <a:buFont typeface="Arial" panose="020B0604020202020204" pitchFamily="34" charset="0"/>
              <a:buChar char="•"/>
            </a:pPr>
            <a:r>
              <a:rPr lang="en-US" altLang="en-US" sz="2400" dirty="0">
                <a:latin typeface="Optima" panose="02000503060000020004" pitchFamily="2" charset="0"/>
              </a:rPr>
              <a:t>Abstract</a:t>
            </a:r>
          </a:p>
          <a:p>
            <a:pPr lvl="2" eaLnBrk="1" hangingPunct="1">
              <a:buFont typeface="Arial" panose="020B0604020202020204" pitchFamily="34" charset="0"/>
              <a:buChar char="•"/>
            </a:pPr>
            <a:r>
              <a:rPr lang="en-US" altLang="en-US" sz="2400" dirty="0">
                <a:latin typeface="Optima" panose="02000503060000020004" pitchFamily="2" charset="0"/>
              </a:rPr>
              <a:t>Introduction</a:t>
            </a:r>
          </a:p>
          <a:p>
            <a:pPr lvl="2" eaLnBrk="1" hangingPunct="1">
              <a:buFont typeface="Arial" panose="020B0604020202020204" pitchFamily="34" charset="0"/>
              <a:buChar char="•"/>
            </a:pPr>
            <a:r>
              <a:rPr lang="en-US" altLang="en-US" sz="2400" dirty="0">
                <a:latin typeface="Optima" panose="02000503060000020004" pitchFamily="2" charset="0"/>
              </a:rPr>
              <a:t>Methods, Results, and Discussion sections</a:t>
            </a:r>
          </a:p>
          <a:p>
            <a:pPr lvl="2" eaLnBrk="1" hangingPunct="1">
              <a:buFont typeface="Arial" panose="020B0604020202020204" pitchFamily="34" charset="0"/>
              <a:buChar char="•"/>
            </a:pPr>
            <a:r>
              <a:rPr lang="en-US" altLang="en-US" sz="2400" dirty="0">
                <a:latin typeface="Optima" panose="02000503060000020004" pitchFamily="2" charset="0"/>
              </a:rPr>
              <a:t>Additional experiments (if you did more than one)</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2" eaLnBrk="1" hangingPunct="1">
              <a:buFont typeface="Arial" panose="020B0604020202020204" pitchFamily="34" charset="0"/>
              <a:buChar char="•"/>
            </a:pPr>
            <a:r>
              <a:rPr lang="en-US" altLang="en-US" sz="2400" dirty="0">
                <a:latin typeface="Optima" panose="02000503060000020004" pitchFamily="2" charset="0"/>
              </a:rPr>
              <a:t>Appendices</a:t>
            </a:r>
          </a:p>
          <a:p>
            <a:pPr lvl="2" eaLnBrk="1" hangingPunct="1">
              <a:buFont typeface="Arial" panose="020B0604020202020204" pitchFamily="34" charset="0"/>
              <a:buChar char="•"/>
            </a:pPr>
            <a:r>
              <a:rPr lang="en-US" altLang="en-US" sz="2400" dirty="0">
                <a:latin typeface="Optima" panose="02000503060000020004" pitchFamily="2" charset="0"/>
              </a:rPr>
              <a:t>Tables and Figures </a:t>
            </a:r>
          </a:p>
          <a:p>
            <a:pPr eaLnBrk="1" hangingPunct="1"/>
            <a:endParaRPr lang="en-US" altLang="en-US" dirty="0">
              <a:latin typeface="Optima" panose="02000503060000020004" pitchFamily="2" charset="0"/>
            </a:endParaRPr>
          </a:p>
        </p:txBody>
      </p:sp>
      <p:grpSp>
        <p:nvGrpSpPr>
          <p:cNvPr id="7171" name="Group 17">
            <a:extLst>
              <a:ext uri="{FF2B5EF4-FFF2-40B4-BE49-F238E27FC236}">
                <a16:creationId xmlns:a16="http://schemas.microsoft.com/office/drawing/2014/main" xmlns="" id="{86D5ED08-7F3F-0B41-94EA-283D79ED1327}"/>
              </a:ext>
            </a:extLst>
          </p:cNvPr>
          <p:cNvGrpSpPr>
            <a:grpSpLocks/>
          </p:cNvGrpSpPr>
          <p:nvPr/>
        </p:nvGrpSpPr>
        <p:grpSpPr bwMode="auto">
          <a:xfrm>
            <a:off x="4235450" y="215900"/>
            <a:ext cx="4911725" cy="1276350"/>
            <a:chOff x="4235019" y="215386"/>
            <a:chExt cx="4912185" cy="1277461"/>
          </a:xfrm>
        </p:grpSpPr>
        <p:grpSp>
          <p:nvGrpSpPr>
            <p:cNvPr id="7172" name="Group 5">
              <a:extLst>
                <a:ext uri="{FF2B5EF4-FFF2-40B4-BE49-F238E27FC236}">
                  <a16:creationId xmlns:a16="http://schemas.microsoft.com/office/drawing/2014/main" xmlns="" id="{2F62F81B-BF8E-A04E-9F86-DFE3F54947F8}"/>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xmlns="" id="{52439586-0A6C-9645-A140-F6463C1B8D9E}"/>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5" name="Picture 21" descr="High-Rez-OWL-Logo.png">
                <a:extLst>
                  <a:ext uri="{FF2B5EF4-FFF2-40B4-BE49-F238E27FC236}">
                    <a16:creationId xmlns:a16="http://schemas.microsoft.com/office/drawing/2014/main" xmlns="" id="{3F56BC8E-5EC1-724C-90CE-276525D7A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2">
              <a:extLst>
                <a:ext uri="{FF2B5EF4-FFF2-40B4-BE49-F238E27FC236}">
                  <a16:creationId xmlns:a16="http://schemas.microsoft.com/office/drawing/2014/main" xmlns="" id="{0D1600D1-A6B3-2743-A233-FC5857D3DBDA}"/>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xmlns="" id="{54256EBD-B139-D446-A6DD-9F4C72125D4C}"/>
              </a:ext>
            </a:extLst>
          </p:cNvPr>
          <p:cNvSpPr txBox="1">
            <a:spLocks noChangeArrowheads="1"/>
          </p:cNvSpPr>
          <p:nvPr/>
        </p:nvSpPr>
        <p:spPr bwMode="auto">
          <a:xfrm>
            <a:off x="322263" y="1882775"/>
            <a:ext cx="84629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If your paper fits neither category:</a:t>
            </a:r>
          </a:p>
          <a:p>
            <a:pPr eaLnBrk="1" hangingPunct="1"/>
            <a:endParaRPr lang="en-US" altLang="en-US">
              <a:latin typeface="Optima" panose="02000503060000020004" pitchFamily="2" charset="0"/>
            </a:endParaRPr>
          </a:p>
          <a:p>
            <a:pPr lvl="1" eaLnBrk="1" hangingPunct="1">
              <a:lnSpc>
                <a:spcPct val="150000"/>
              </a:lnSpc>
              <a:buFont typeface="Arial" panose="020B0604020202020204" pitchFamily="34" charset="0"/>
              <a:buChar char="•"/>
            </a:pPr>
            <a:r>
              <a:rPr lang="en-US" altLang="en-US" sz="2400">
                <a:latin typeface="Optima" panose="02000503060000020004" pitchFamily="2" charset="0"/>
              </a:rPr>
              <a:t>Follow the general format</a:t>
            </a:r>
          </a:p>
          <a:p>
            <a:pPr lvl="2" eaLnBrk="1" hangingPunct="1"/>
            <a:endParaRPr lang="en-US" altLang="en-US">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instructor</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APA Publication Manual</a:t>
            </a:r>
            <a:endParaRPr lang="en-US" altLang="en-US">
              <a:latin typeface="Optima" panose="02000503060000020004" pitchFamily="2" charset="0"/>
            </a:endParaRPr>
          </a:p>
          <a:p>
            <a:pPr eaLnBrk="1" hangingPunct="1"/>
            <a:endParaRPr lang="en-US" altLang="en-US">
              <a:latin typeface="Optima" panose="02000503060000020004" pitchFamily="2" charset="0"/>
            </a:endParaRPr>
          </a:p>
        </p:txBody>
      </p:sp>
      <p:grpSp>
        <p:nvGrpSpPr>
          <p:cNvPr id="8195" name="Group 7">
            <a:extLst>
              <a:ext uri="{FF2B5EF4-FFF2-40B4-BE49-F238E27FC236}">
                <a16:creationId xmlns:a16="http://schemas.microsoft.com/office/drawing/2014/main" xmlns=""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xmlns=""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199" name="Picture 11" descr="High-Rez-OWL-Logo.png">
                <a:extLst>
                  <a:ext uri="{FF2B5EF4-FFF2-40B4-BE49-F238E27FC236}">
                    <a16:creationId xmlns:a16="http://schemas.microsoft.com/office/drawing/2014/main" xmlns=""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xmlns=""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xmlns="" id="{3F439582-378D-C446-81A7-ABADBF33F7CA}"/>
              </a:ext>
            </a:extLst>
          </p:cNvPr>
          <p:cNvSpPr txBox="1">
            <a:spLocks noChangeArrowheads="1"/>
          </p:cNvSpPr>
          <p:nvPr/>
        </p:nvSpPr>
        <p:spPr bwMode="auto">
          <a:xfrm>
            <a:off x="393700" y="1522413"/>
            <a:ext cx="84089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algn="just" eaLnBrk="1" hangingPunct="1">
              <a:spcBef>
                <a:spcPts val="1000"/>
              </a:spcBef>
            </a:pPr>
            <a:r>
              <a:rPr lang="en-US" altLang="en-US" i="1" dirty="0">
                <a:latin typeface="Optima" panose="02000503060000020004" pitchFamily="2" charset="0"/>
                <a:cs typeface="Arial" panose="020B0604020202020204" pitchFamily="34" charset="0"/>
              </a:rPr>
              <a:t>[Note: If you are writing a manuscript draft, APA suggests using two spaces between sentences to aid readability (see pp.87-88 in the APA manual).]</a:t>
            </a: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xmlns=""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xmlns=""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23" name="Picture 11" descr="High-Rez-OWL-Logo.png">
                <a:extLst>
                  <a:ext uri="{FF2B5EF4-FFF2-40B4-BE49-F238E27FC236}">
                    <a16:creationId xmlns:a16="http://schemas.microsoft.com/office/drawing/2014/main" xmlns=""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xmlns=""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xmlns="" id="{E3C92923-E211-1A4E-8D53-D30148A23C9D}"/>
              </a:ext>
            </a:extLst>
          </p:cNvPr>
          <p:cNvSpPr txBox="1">
            <a:spLocks noChangeArrowheads="1"/>
          </p:cNvSpPr>
          <p:nvPr/>
        </p:nvSpPr>
        <p:spPr bwMode="auto">
          <a:xfrm>
            <a:off x="393700" y="1522413"/>
            <a:ext cx="8408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A page header (Title, all caps) in the upper left-hand corner</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The page number in the upper right</a:t>
            </a:r>
            <a:endParaRPr lang="en-US" altLang="en-US" sz="12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xmlns=""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xmlns=""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48" name="Picture 11" descr="High-Rez-OWL-Logo.png">
                <a:extLst>
                  <a:ext uri="{FF2B5EF4-FFF2-40B4-BE49-F238E27FC236}">
                    <a16:creationId xmlns:a16="http://schemas.microsoft.com/office/drawing/2014/main" xmlns=""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xmlns=""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pic>
        <p:nvPicPr>
          <p:cNvPr id="10244" name="Picture 7">
            <a:extLst>
              <a:ext uri="{FF2B5EF4-FFF2-40B4-BE49-F238E27FC236}">
                <a16:creationId xmlns:a16="http://schemas.microsoft.com/office/drawing/2014/main" xmlns="" id="{0CD02E53-D875-B74B-96C1-A46FF165E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043" r="6624" b="6818"/>
          <a:stretch>
            <a:fillRect/>
          </a:stretch>
        </p:blipFill>
        <p:spPr bwMode="auto">
          <a:xfrm>
            <a:off x="1785938" y="3913188"/>
            <a:ext cx="71516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339</TotalTime>
  <Words>4992</Words>
  <Application>Microsoft Macintosh PowerPoint</Application>
  <PresentationFormat>On-screen Show (4:3)</PresentationFormat>
  <Paragraphs>496</Paragraphs>
  <Slides>38</Slides>
  <Notes>38</Notes>
  <HiddenSlides>0</HiddenSlides>
  <MMClips>0</MMClips>
  <ScaleCrop>false</ScaleCrop>
  <HeadingPairs>
    <vt:vector size="6" baseType="variant">
      <vt:variant>
        <vt:lpstr>Theme</vt:lpstr>
      </vt:variant>
      <vt:variant>
        <vt:i4>1</vt:i4>
      </vt:variant>
      <vt:variant>
        <vt:lpstr>Slide Titles</vt:lpstr>
      </vt:variant>
      <vt:variant>
        <vt:i4>38</vt:i4>
      </vt:variant>
      <vt:variant>
        <vt:lpstr>Custom Shows</vt:lpstr>
      </vt:variant>
      <vt:variant>
        <vt:i4>1</vt:i4>
      </vt:variant>
    </vt:vector>
  </HeadingPairs>
  <TitlesOfParts>
    <vt:vector size="40" baseType="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Michael D. Becker</cp:lastModifiedBy>
  <cp:revision>101</cp:revision>
  <dcterms:created xsi:type="dcterms:W3CDTF">2013-12-10T01:29:57Z</dcterms:created>
  <dcterms:modified xsi:type="dcterms:W3CDTF">2020-05-07T21:49:18Z</dcterms:modified>
</cp:coreProperties>
</file>